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71" r:id="rId2"/>
    <p:sldId id="260" r:id="rId3"/>
    <p:sldId id="274" r:id="rId4"/>
    <p:sldId id="272" r:id="rId5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Liste des erreurs renvoyées par Excel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Intercepter les erreurs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Liste des erreurs renvoyées par Excel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Intercepter les erreurs</a:t>
          </a:r>
          <a:endParaRPr lang="fr-FR" sz="18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8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  <a:endParaRPr lang="fr-FR" sz="36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30/01/2023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30/01/2023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55815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6428758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GESTION DES ERREURS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GESTION DES ERREURS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Liste des erreurs renvoyées par Excel…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graphicFrame>
        <p:nvGraphicFramePr>
          <p:cNvPr id="6" name="Tableau 6">
            <a:extLst>
              <a:ext uri="{FF2B5EF4-FFF2-40B4-BE49-F238E27FC236}">
                <a16:creationId xmlns:a16="http://schemas.microsoft.com/office/drawing/2014/main" id="{BE5340F3-DA51-41FA-9B53-F00E586550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6003734"/>
              </p:ext>
            </p:extLst>
          </p:nvPr>
        </p:nvGraphicFramePr>
        <p:xfrm>
          <a:off x="38910" y="1819360"/>
          <a:ext cx="12104450" cy="4355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7115">
                  <a:extLst>
                    <a:ext uri="{9D8B030D-6E8A-4147-A177-3AD203B41FA5}">
                      <a16:colId xmlns:a16="http://schemas.microsoft.com/office/drawing/2014/main" val="3294198139"/>
                    </a:ext>
                  </a:extLst>
                </a:gridCol>
                <a:gridCol w="10747335">
                  <a:extLst>
                    <a:ext uri="{9D8B030D-6E8A-4147-A177-3AD203B41FA5}">
                      <a16:colId xmlns:a16="http://schemas.microsoft.com/office/drawing/2014/main" val="1572155399"/>
                    </a:ext>
                  </a:extLst>
                </a:gridCol>
              </a:tblGrid>
              <a:tr h="519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#DIV/0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Tentative d’une division par zéro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6620876"/>
                  </a:ext>
                </a:extLst>
              </a:tr>
              <a:tr h="639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#NOM?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Nom d’une fonction ou d’une plage de cellules mal orthographiée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921189"/>
                  </a:ext>
                </a:extLst>
              </a:tr>
              <a:tr h="639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#REF!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Référence vers une cellule, une plage de cellules ou une feuille inexistante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3826336"/>
                  </a:ext>
                </a:extLst>
              </a:tr>
              <a:tr h="639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#VALEUR!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La valeur entrée ne correspond pas à la valeur attendue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0015239"/>
                  </a:ext>
                </a:extLst>
              </a:tr>
              <a:tr h="639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#NUL!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2 plages de cellules n'ont aucune intersection ( </a:t>
                      </a:r>
                      <a:r>
                        <a:rPr lang="fr-FR" sz="2800" dirty="0">
                          <a:solidFill>
                            <a:srgbClr val="FFFF00"/>
                          </a:solidFill>
                        </a:rPr>
                        <a:t>:</a:t>
                      </a: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 ou </a:t>
                      </a:r>
                      <a:r>
                        <a:rPr lang="fr-FR" sz="2800" dirty="0">
                          <a:solidFill>
                            <a:srgbClr val="FFFF00"/>
                          </a:solidFill>
                        </a:rPr>
                        <a:t>;</a:t>
                      </a: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 manquant dans une formule de calcul)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89302738"/>
                  </a:ext>
                </a:extLst>
              </a:tr>
              <a:tr h="639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#NOMBRE!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Utilisation de valeurs numériques non valides </a:t>
                      </a:r>
                      <a:r>
                        <a:rPr lang="fr-FR" sz="1800" dirty="0">
                          <a:solidFill>
                            <a:srgbClr val="FFFF00"/>
                          </a:solidFill>
                        </a:rPr>
                        <a:t>(problème de séparateur décimal – point au lieu d’une virgule)</a:t>
                      </a:r>
                      <a:endParaRPr lang="fr-FR" sz="2000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1094165"/>
                  </a:ext>
                </a:extLst>
              </a:tr>
              <a:tr h="63934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rgbClr val="FFFF00"/>
                          </a:solidFill>
                        </a:rPr>
                        <a:t>#######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/>
                          </a:solidFill>
                        </a:rPr>
                        <a:t>Largeur de cellule trop petite pour afficher la valeur numérique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3069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6" presetClass="entr" presetSubtype="37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GESTION DES ERREURS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Intercepter les erreurs…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08E66D-F505-2878-BE93-7166969C55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646499"/>
            <a:ext cx="11132976" cy="1501513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SIERREUR</a:t>
            </a:r>
            <a:r>
              <a:rPr lang="fr-FR" sz="3200" dirty="0"/>
              <a:t> vérifie si la formule entrée génère une erreur ou pas. Si c’est le cas, elle retourne la valeur indiquée après le </a:t>
            </a:r>
            <a:r>
              <a:rPr lang="fr-FR" sz="4000" dirty="0">
                <a:solidFill>
                  <a:srgbClr val="FFFF00"/>
                </a:solidFill>
              </a:rPr>
              <a:t>;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DABC6F11-0D65-F6B0-3707-2458FFF2D5BB}"/>
              </a:ext>
            </a:extLst>
          </p:cNvPr>
          <p:cNvSpPr txBox="1">
            <a:spLocks/>
          </p:cNvSpPr>
          <p:nvPr/>
        </p:nvSpPr>
        <p:spPr>
          <a:xfrm>
            <a:off x="0" y="3273262"/>
            <a:ext cx="12192000" cy="7929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None/>
            </a:pPr>
            <a:r>
              <a:rPr lang="fr-FR" sz="4800" dirty="0">
                <a:solidFill>
                  <a:srgbClr val="FFFF00"/>
                </a:solidFill>
              </a:rPr>
              <a:t>=SIERREUR(</a:t>
            </a:r>
            <a:r>
              <a:rPr lang="fr-FR" sz="4800" dirty="0">
                <a:solidFill>
                  <a:srgbClr val="00B050"/>
                </a:solidFill>
              </a:rPr>
              <a:t>B4/$B$9</a:t>
            </a:r>
            <a:r>
              <a:rPr lang="fr-FR" sz="4800" dirty="0">
                <a:solidFill>
                  <a:srgbClr val="FFFF00"/>
                </a:solidFill>
              </a:rPr>
              <a:t>;</a:t>
            </a:r>
            <a:r>
              <a:rPr lang="fr-FR" sz="4800" dirty="0">
                <a:solidFill>
                  <a:srgbClr val="C00000"/>
                </a:solidFill>
              </a:rPr>
              <a:t>""</a:t>
            </a:r>
            <a:r>
              <a:rPr lang="fr-FR" sz="4800" dirty="0">
                <a:solidFill>
                  <a:srgbClr val="FFFF00"/>
                </a:solidFill>
              </a:rPr>
              <a:t>)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4B008FCF-8BAA-5624-9FDF-7CF2DA6B96D3}"/>
              </a:ext>
            </a:extLst>
          </p:cNvPr>
          <p:cNvSpPr txBox="1">
            <a:spLocks/>
          </p:cNvSpPr>
          <p:nvPr/>
        </p:nvSpPr>
        <p:spPr>
          <a:xfrm>
            <a:off x="2940772" y="4512955"/>
            <a:ext cx="7598816" cy="511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Si la formule </a:t>
            </a:r>
            <a:r>
              <a:rPr lang="fr-FR" sz="4000" dirty="0">
                <a:solidFill>
                  <a:srgbClr val="00B050"/>
                </a:solidFill>
              </a:rPr>
              <a:t>B4/$B$9 </a:t>
            </a:r>
            <a:r>
              <a:rPr lang="fr-FR" sz="3200" dirty="0"/>
              <a:t>renvoie une erreur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1A0CB27-5374-D20C-C9D6-590A92BAE368}"/>
              </a:ext>
            </a:extLst>
          </p:cNvPr>
          <p:cNvSpPr txBox="1">
            <a:spLocks/>
          </p:cNvSpPr>
          <p:nvPr/>
        </p:nvSpPr>
        <p:spPr>
          <a:xfrm>
            <a:off x="5224894" y="5187671"/>
            <a:ext cx="7121938" cy="5113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Alors on ne met rien dans la cellule </a:t>
            </a:r>
            <a:r>
              <a:rPr lang="fr-FR" sz="4000" dirty="0">
                <a:solidFill>
                  <a:srgbClr val="C00000"/>
                </a:solidFill>
              </a:rPr>
              <a:t>""</a:t>
            </a:r>
            <a:endParaRPr lang="fr-FR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66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7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3" grpId="0" uiExpand="1" build="p"/>
      <p:bldP spid="7" grpId="0" uiExpand="1" build="p"/>
      <p:bldP spid="8" grpId="0" uiExpand="1" build="p"/>
      <p:bldP spid="9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85CD8BF0-A3BB-313D-26F4-E403AABC4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595" y="2538657"/>
            <a:ext cx="11046810" cy="303529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GESTION DES ERREURS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 rot="5400000">
            <a:off x="3955914" y="2115505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2247</TotalTime>
  <Words>210</Words>
  <Application>Microsoft Office PowerPoint</Application>
  <PresentationFormat>Grand écran</PresentationFormat>
  <Paragraphs>37</Paragraphs>
  <Slides>4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225</cp:revision>
  <dcterms:created xsi:type="dcterms:W3CDTF">2022-09-28T14:03:26Z</dcterms:created>
  <dcterms:modified xsi:type="dcterms:W3CDTF">2023-01-30T14:41:23Z</dcterms:modified>
</cp:coreProperties>
</file>