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1" r:id="rId2"/>
    <p:sldId id="293" r:id="rId3"/>
    <p:sldId id="304" r:id="rId4"/>
    <p:sldId id="305" r:id="rId5"/>
    <p:sldId id="306" r:id="rId6"/>
    <p:sldId id="307" r:id="rId7"/>
    <p:sldId id="309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7.xml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5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Créer un TCD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Zone Lignes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Zone Colonnes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DD34FEA4-FB63-4FDB-9056-169E5F0AA1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Zone Valeurs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5F508DF-5A58-47F0-9091-CEBE2CB59AB7}" type="parTrans" cxnId="{C732A2CA-D360-4488-AD26-602B9A5456D3}">
      <dgm:prSet/>
      <dgm:spPr/>
      <dgm:t>
        <a:bodyPr/>
        <a:lstStyle/>
        <a:p>
          <a:endParaRPr lang="fr-FR"/>
        </a:p>
      </dgm:t>
    </dgm:pt>
    <dgm:pt modelId="{EA3A501E-2AA9-4F55-BA4D-EBDA82570CC5}" type="sibTrans" cxnId="{C732A2CA-D360-4488-AD26-602B9A5456D3}">
      <dgm:prSet/>
      <dgm:spPr/>
      <dgm:t>
        <a:bodyPr/>
        <a:lstStyle/>
        <a:p>
          <a:endParaRPr lang="fr-FR"/>
        </a:p>
      </dgm:t>
    </dgm:pt>
    <dgm:pt modelId="{F83061E4-4C14-4535-BC9D-EABD52FECBD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Zone Filtres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E8E077A-EA2E-4C75-A735-CF69D0F17112}" type="parTrans" cxnId="{FC89407D-CF92-49C2-B082-956F33052F66}">
      <dgm:prSet/>
      <dgm:spPr/>
      <dgm:t>
        <a:bodyPr/>
        <a:lstStyle/>
        <a:p>
          <a:endParaRPr lang="fr-FR"/>
        </a:p>
      </dgm:t>
    </dgm:pt>
    <dgm:pt modelId="{5BC99002-BD32-4771-9CC1-1C0A1E9DBC95}" type="sibTrans" cxnId="{FC89407D-CF92-49C2-B082-956F33052F6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5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5">
        <dgm:presLayoutVars>
          <dgm:chMax val="0"/>
          <dgm:chPref val="0"/>
        </dgm:presLayoutVars>
      </dgm:prSet>
      <dgm:spPr/>
    </dgm:pt>
    <dgm:pt modelId="{B4D19F9A-FA11-4469-A028-6CB78E33600F}" type="pres">
      <dgm:prSet presAssocID="{009E9625-C3C8-4E24-AE01-2CBA54ECE8A5}" presName="sibTrans" presStyleCnt="0"/>
      <dgm:spPr/>
    </dgm:pt>
    <dgm:pt modelId="{3186E5BC-1E5B-4FA1-8CA9-1927740BC2A6}" type="pres">
      <dgm:prSet presAssocID="{DD34FEA4-FB63-4FDB-9056-169E5F0AA15F}" presName="compNode" presStyleCnt="0"/>
      <dgm:spPr/>
    </dgm:pt>
    <dgm:pt modelId="{9E42BE36-6431-43A4-B4FE-A7363D421133}" type="pres">
      <dgm:prSet presAssocID="{DD34FEA4-FB63-4FDB-9056-169E5F0AA15F}" presName="bgRect" presStyleLbl="bgShp" presStyleIdx="3" presStyleCnt="5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D0609D41-55AB-4821-A35D-949A09F9187F}" type="pres">
      <dgm:prSet presAssocID="{DD34FEA4-FB63-4FDB-9056-169E5F0AA15F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9406551F-5A36-4D35-8020-58D30A82B80A}" type="pres">
      <dgm:prSet presAssocID="{DD34FEA4-FB63-4FDB-9056-169E5F0AA15F}" presName="spaceRect" presStyleCnt="0"/>
      <dgm:spPr/>
    </dgm:pt>
    <dgm:pt modelId="{C83F1B2E-465A-4EBE-981A-9A77C5E029A7}" type="pres">
      <dgm:prSet presAssocID="{DD34FEA4-FB63-4FDB-9056-169E5F0AA15F}" presName="parTx" presStyleLbl="revTx" presStyleIdx="3" presStyleCnt="5">
        <dgm:presLayoutVars>
          <dgm:chMax val="0"/>
          <dgm:chPref val="0"/>
        </dgm:presLayoutVars>
      </dgm:prSet>
      <dgm:spPr/>
    </dgm:pt>
    <dgm:pt modelId="{9DD77BFA-61EC-4012-8BD0-AA800BE257F6}" type="pres">
      <dgm:prSet presAssocID="{EA3A501E-2AA9-4F55-BA4D-EBDA82570CC5}" presName="sibTrans" presStyleCnt="0"/>
      <dgm:spPr/>
    </dgm:pt>
    <dgm:pt modelId="{A5DB5F5D-C18F-4DD5-9DE0-D79049E16CA4}" type="pres">
      <dgm:prSet presAssocID="{F83061E4-4C14-4535-BC9D-EABD52FECBDF}" presName="compNode" presStyleCnt="0"/>
      <dgm:spPr/>
    </dgm:pt>
    <dgm:pt modelId="{823B3560-976F-4B04-9FD4-DFFC8D0FB2E1}" type="pres">
      <dgm:prSet presAssocID="{F83061E4-4C14-4535-BC9D-EABD52FECBDF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0BEE23B4-5071-484C-94C5-80304451348B}" type="pres">
      <dgm:prSet presAssocID="{F83061E4-4C14-4535-BC9D-EABD52FECBDF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F95BD897-78EF-47CE-BA60-CDB8D50191DF}" type="pres">
      <dgm:prSet presAssocID="{F83061E4-4C14-4535-BC9D-EABD52FECBDF}" presName="spaceRect" presStyleCnt="0"/>
      <dgm:spPr/>
    </dgm:pt>
    <dgm:pt modelId="{642DD12F-7366-40AD-B88D-3E995F5E351B}" type="pres">
      <dgm:prSet presAssocID="{F83061E4-4C14-4535-BC9D-EABD52FECBD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FD2CDD1A-87B6-4D3E-8294-0BD88EE4A250}" type="presOf" srcId="{F83061E4-4C14-4535-BC9D-EABD52FECBDF}" destId="{642DD12F-7366-40AD-B88D-3E995F5E351B}" srcOrd="0" destOrd="0" presId="urn:microsoft.com/office/officeart/2018/2/layout/IconVerticalSolidList#1"/>
    <dgm:cxn modelId="{5C7AFC21-8C44-4D04-A2EA-FC2F82BD94C0}" type="presOf" srcId="{DD34FEA4-FB63-4FDB-9056-169E5F0AA15F}" destId="{C83F1B2E-465A-4EBE-981A-9A77C5E029A7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FC89407D-CF92-49C2-B082-956F33052F66}" srcId="{162F69A6-0780-49EA-A6A8-3965C12489B2}" destId="{F83061E4-4C14-4535-BC9D-EABD52FECBDF}" srcOrd="4" destOrd="0" parTransId="{EE8E077A-EA2E-4C75-A735-CF69D0F17112}" sibTransId="{5BC99002-BD32-4771-9CC1-1C0A1E9DBC95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732A2CA-D360-4488-AD26-602B9A5456D3}" srcId="{162F69A6-0780-49EA-A6A8-3965C12489B2}" destId="{DD34FEA4-FB63-4FDB-9056-169E5F0AA15F}" srcOrd="3" destOrd="0" parTransId="{75F508DF-5A58-47F0-9091-CEBE2CB59AB7}" sibTransId="{EA3A501E-2AA9-4F55-BA4D-EBDA82570CC5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4752F823-EFDC-4CAD-846B-10C1CD59BA24}" type="presParOf" srcId="{05261D3E-3CC7-4C85-9E09-D67FC777908C}" destId="{B4D19F9A-FA11-4469-A028-6CB78E33600F}" srcOrd="5" destOrd="0" presId="urn:microsoft.com/office/officeart/2018/2/layout/IconVerticalSolidList#1"/>
    <dgm:cxn modelId="{0EC1CE80-AC20-4E03-86F4-FA31FC20CBCD}" type="presParOf" srcId="{05261D3E-3CC7-4C85-9E09-D67FC777908C}" destId="{3186E5BC-1E5B-4FA1-8CA9-1927740BC2A6}" srcOrd="6" destOrd="0" presId="urn:microsoft.com/office/officeart/2018/2/layout/IconVerticalSolidList#1"/>
    <dgm:cxn modelId="{D2103FAD-7481-4D8E-99B2-97DBB781B35C}" type="presParOf" srcId="{3186E5BC-1E5B-4FA1-8CA9-1927740BC2A6}" destId="{9E42BE36-6431-43A4-B4FE-A7363D421133}" srcOrd="0" destOrd="0" presId="urn:microsoft.com/office/officeart/2018/2/layout/IconVerticalSolidList#1"/>
    <dgm:cxn modelId="{830815B6-EAFF-4EA0-B155-5174CCD16C94}" type="presParOf" srcId="{3186E5BC-1E5B-4FA1-8CA9-1927740BC2A6}" destId="{D0609D41-55AB-4821-A35D-949A09F9187F}" srcOrd="1" destOrd="0" presId="urn:microsoft.com/office/officeart/2018/2/layout/IconVerticalSolidList#1"/>
    <dgm:cxn modelId="{AC172A4D-632D-4905-BBC7-E940060F4BAB}" type="presParOf" srcId="{3186E5BC-1E5B-4FA1-8CA9-1927740BC2A6}" destId="{9406551F-5A36-4D35-8020-58D30A82B80A}" srcOrd="2" destOrd="0" presId="urn:microsoft.com/office/officeart/2018/2/layout/IconVerticalSolidList#1"/>
    <dgm:cxn modelId="{DFF978B5-CF19-48A2-A2E7-BA461E407E9E}" type="presParOf" srcId="{3186E5BC-1E5B-4FA1-8CA9-1927740BC2A6}" destId="{C83F1B2E-465A-4EBE-981A-9A77C5E029A7}" srcOrd="3" destOrd="0" presId="urn:microsoft.com/office/officeart/2018/2/layout/IconVerticalSolidList#1"/>
    <dgm:cxn modelId="{360D184D-1D95-4F56-8E44-73C3C3605F3E}" type="presParOf" srcId="{05261D3E-3CC7-4C85-9E09-D67FC777908C}" destId="{9DD77BFA-61EC-4012-8BD0-AA800BE257F6}" srcOrd="7" destOrd="0" presId="urn:microsoft.com/office/officeart/2018/2/layout/IconVerticalSolidList#1"/>
    <dgm:cxn modelId="{8FC7C92B-059E-49B1-9FBB-F8E109CF12D3}" type="presParOf" srcId="{05261D3E-3CC7-4C85-9E09-D67FC777908C}" destId="{A5DB5F5D-C18F-4DD5-9DE0-D79049E16CA4}" srcOrd="8" destOrd="0" presId="urn:microsoft.com/office/officeart/2018/2/layout/IconVerticalSolidList#1"/>
    <dgm:cxn modelId="{39D463B7-9454-46A1-A1CB-69124047C086}" type="presParOf" srcId="{A5DB5F5D-C18F-4DD5-9DE0-D79049E16CA4}" destId="{823B3560-976F-4B04-9FD4-DFFC8D0FB2E1}" srcOrd="0" destOrd="0" presId="urn:microsoft.com/office/officeart/2018/2/layout/IconVerticalSolidList#1"/>
    <dgm:cxn modelId="{DE67AEC3-8072-49C0-BFD6-643CC8B4F2B4}" type="presParOf" srcId="{A5DB5F5D-C18F-4DD5-9DE0-D79049E16CA4}" destId="{0BEE23B4-5071-484C-94C5-80304451348B}" srcOrd="1" destOrd="0" presId="urn:microsoft.com/office/officeart/2018/2/layout/IconVerticalSolidList#1"/>
    <dgm:cxn modelId="{59DE6343-4EDC-4853-8C94-2A9D6F474463}" type="presParOf" srcId="{A5DB5F5D-C18F-4DD5-9DE0-D79049E16CA4}" destId="{F95BD897-78EF-47CE-BA60-CDB8D50191DF}" srcOrd="2" destOrd="0" presId="urn:microsoft.com/office/officeart/2018/2/layout/IconVerticalSolidList#1"/>
    <dgm:cxn modelId="{F2FB75DC-DA7E-47D5-9621-1778E97E09EF}" type="presParOf" srcId="{A5DB5F5D-C18F-4DD5-9DE0-D79049E16CA4}" destId="{642DD12F-7366-40AD-B88D-3E995F5E351B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Créer un TCD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Zone Lignes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1249576"/>
        <a:ext cx="5641034" cy="995920"/>
      </dsp:txXfrm>
    </dsp:sp>
    <dsp:sp modelId="{D009D6CD-7EA4-481F-8115-E0BF7306AB9C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Zone Colonnes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2494477"/>
        <a:ext cx="5641034" cy="995920"/>
      </dsp:txXfrm>
    </dsp:sp>
    <dsp:sp modelId="{9E42BE36-6431-43A4-B4FE-A7363D421133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09D41-55AB-4821-A35D-949A09F9187F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F1B2E-465A-4EBE-981A-9A77C5E029A7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Zone Valeurs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3739377"/>
        <a:ext cx="5641034" cy="995920"/>
      </dsp:txXfrm>
    </dsp:sp>
    <dsp:sp modelId="{823B3560-976F-4B04-9FD4-DFFC8D0FB2E1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E23B4-5071-484C-94C5-80304451348B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DD12F-7366-40AD-B88D-3E995F5E351B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Zone Filtres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06/03/2023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06/03/2023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6888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19960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60588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58683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57070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9334752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10711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TCD – Création simplifiée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88D619CD-BD02-7042-4075-68997B4B6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652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13E2CB5-6952-80DB-6B6A-1DAA7F165A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071" r="-1031"/>
          <a:stretch/>
        </p:blipFill>
        <p:spPr>
          <a:xfrm>
            <a:off x="5767286" y="2153690"/>
            <a:ext cx="3707454" cy="46049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CRÉATION SIMPLIFIÉE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 TCD…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251090" y="1369526"/>
            <a:ext cx="11940910" cy="1186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Pour créer le TCD, il suffit de faire glisser un champ dans l’une des </a:t>
            </a:r>
            <a:r>
              <a:rPr lang="fr-FR" dirty="0">
                <a:solidFill>
                  <a:srgbClr val="FFFF00"/>
                </a:solidFill>
              </a:rPr>
              <a:t>4 zones disponibles</a:t>
            </a:r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52A0CA-B35F-ED3C-3B57-BA3F9126A159}"/>
              </a:ext>
            </a:extLst>
          </p:cNvPr>
          <p:cNvSpPr/>
          <p:nvPr/>
        </p:nvSpPr>
        <p:spPr>
          <a:xfrm>
            <a:off x="6624536" y="4970611"/>
            <a:ext cx="2694562" cy="159556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42FF040-BDA8-0C94-10FD-1F9C9A2098B3}"/>
              </a:ext>
            </a:extLst>
          </p:cNvPr>
          <p:cNvSpPr/>
          <p:nvPr/>
        </p:nvSpPr>
        <p:spPr>
          <a:xfrm>
            <a:off x="6657975" y="3252788"/>
            <a:ext cx="968510" cy="113992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A6E4FEDE-5A0B-18C9-1100-2AD3AF26D236}"/>
              </a:ext>
            </a:extLst>
          </p:cNvPr>
          <p:cNvSpPr/>
          <p:nvPr/>
        </p:nvSpPr>
        <p:spPr>
          <a:xfrm>
            <a:off x="7015163" y="4482984"/>
            <a:ext cx="333375" cy="349022"/>
          </a:xfrm>
          <a:prstGeom prst="downArrow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12" grpId="0" animBg="1"/>
      <p:bldP spid="7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EE2CC8C-CDAA-B627-4086-C079D693A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087" y="934548"/>
            <a:ext cx="3665562" cy="558212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CRÉATION SIMPLIFIÉE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Zone Lignes…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B6D6102-AB73-95DB-448B-42A19E9B7975}"/>
              </a:ext>
            </a:extLst>
          </p:cNvPr>
          <p:cNvSpPr txBox="1">
            <a:spLocks/>
          </p:cNvSpPr>
          <p:nvPr/>
        </p:nvSpPr>
        <p:spPr>
          <a:xfrm>
            <a:off x="227818" y="2043145"/>
            <a:ext cx="6717731" cy="9630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fr-FR" sz="2800" dirty="0"/>
              <a:t>Permet de générer les étiquettes de lignes en les </a:t>
            </a:r>
            <a:r>
              <a:rPr lang="fr-FR" sz="2800" dirty="0">
                <a:solidFill>
                  <a:srgbClr val="FFFF00"/>
                </a:solidFill>
              </a:rPr>
              <a:t>regroupant</a:t>
            </a:r>
            <a:r>
              <a:rPr lang="fr-FR" sz="2800" dirty="0"/>
              <a:t> avec un </a:t>
            </a:r>
            <a:r>
              <a:rPr lang="fr-FR" sz="2800" dirty="0">
                <a:solidFill>
                  <a:srgbClr val="FFFF00"/>
                </a:solidFill>
              </a:rPr>
              <a:t>tri de A à Z </a:t>
            </a:r>
            <a:r>
              <a:rPr lang="fr-FR" sz="2400" dirty="0"/>
              <a:t>(croissant)</a:t>
            </a:r>
            <a:r>
              <a:rPr lang="fr-FR" sz="2800" dirty="0"/>
              <a:t>.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DFDF132C-7785-91DD-F97A-89DF11017526}"/>
              </a:ext>
            </a:extLst>
          </p:cNvPr>
          <p:cNvSpPr/>
          <p:nvPr/>
        </p:nvSpPr>
        <p:spPr>
          <a:xfrm flipH="1">
            <a:off x="6954544" y="5702388"/>
            <a:ext cx="432079" cy="442127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DFE7812-891D-C351-0C76-FDB809532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499" y="3655704"/>
            <a:ext cx="2928025" cy="28609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13C198E-C38B-4D65-F884-773D379F493E}"/>
              </a:ext>
            </a:extLst>
          </p:cNvPr>
          <p:cNvSpPr/>
          <p:nvPr/>
        </p:nvSpPr>
        <p:spPr>
          <a:xfrm>
            <a:off x="7461114" y="5525310"/>
            <a:ext cx="1625736" cy="97190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026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/>
      <p:bldP spid="9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BA8D9C4-772B-EC8C-D0B7-46485CDFE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2156" y="886036"/>
            <a:ext cx="3665562" cy="565543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CRÉATION SIMPLIFIÉE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Zone Colonnes…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B6D6102-AB73-95DB-448B-42A19E9B7975}"/>
              </a:ext>
            </a:extLst>
          </p:cNvPr>
          <p:cNvSpPr txBox="1">
            <a:spLocks/>
          </p:cNvSpPr>
          <p:nvPr/>
        </p:nvSpPr>
        <p:spPr>
          <a:xfrm>
            <a:off x="227818" y="2043145"/>
            <a:ext cx="7029016" cy="981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/>
            <a:r>
              <a:rPr lang="fr-FR" sz="2800" dirty="0"/>
              <a:t>Permet de générer les étiquettes de colonnes en les </a:t>
            </a:r>
            <a:r>
              <a:rPr lang="fr-FR" sz="2800" dirty="0">
                <a:solidFill>
                  <a:srgbClr val="FFFF00"/>
                </a:solidFill>
              </a:rPr>
              <a:t>regroupant</a:t>
            </a:r>
            <a:r>
              <a:rPr lang="fr-FR" sz="2800" dirty="0"/>
              <a:t> avec un </a:t>
            </a:r>
            <a:r>
              <a:rPr lang="fr-FR" sz="2800" dirty="0">
                <a:solidFill>
                  <a:srgbClr val="FFFF00"/>
                </a:solidFill>
              </a:rPr>
              <a:t>tri de A à Z </a:t>
            </a:r>
            <a:r>
              <a:rPr lang="fr-FR" sz="2400" dirty="0"/>
              <a:t>(croissant)</a:t>
            </a:r>
            <a:r>
              <a:rPr lang="fr-FR" sz="2800" dirty="0"/>
              <a:t>.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DFDF132C-7785-91DD-F97A-89DF11017526}"/>
              </a:ext>
            </a:extLst>
          </p:cNvPr>
          <p:cNvSpPr/>
          <p:nvPr/>
        </p:nvSpPr>
        <p:spPr>
          <a:xfrm flipH="1">
            <a:off x="9016802" y="4612197"/>
            <a:ext cx="432079" cy="442127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282381E-5D9F-FD3C-D9C5-9EA0186B60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593" y="4342550"/>
            <a:ext cx="6863517" cy="9814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7E0DD9B-F2EE-C44A-4783-792E09F8B7C1}"/>
              </a:ext>
            </a:extLst>
          </p:cNvPr>
          <p:cNvSpPr/>
          <p:nvPr/>
        </p:nvSpPr>
        <p:spPr>
          <a:xfrm>
            <a:off x="9471807" y="4462128"/>
            <a:ext cx="1625736" cy="97190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2731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/>
      <p:bldP spid="9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82A7F284-70E5-619E-182F-D0CF924BB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670" y="1193430"/>
            <a:ext cx="3494844" cy="53820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CRÉATION SIMPLIFIÉE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Zone Valeurs…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B6D6102-AB73-95DB-448B-42A19E9B7975}"/>
              </a:ext>
            </a:extLst>
          </p:cNvPr>
          <p:cNvSpPr txBox="1">
            <a:spLocks/>
          </p:cNvSpPr>
          <p:nvPr/>
        </p:nvSpPr>
        <p:spPr>
          <a:xfrm>
            <a:off x="88393" y="1369526"/>
            <a:ext cx="7230566" cy="21361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fr-FR" sz="2200" dirty="0"/>
              <a:t>Permet d’afficher les valeurs numériques qu’elle que soit la nature des données.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fr-FR" sz="2200" dirty="0"/>
              <a:t>Pour les champs contenant des nombres, la somme sera utilisée par défaut. Pour tous les autres types de champs (texte,…), c’est le nombre de valeurs total qui sera affiché.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DFDF132C-7785-91DD-F97A-89DF11017526}"/>
              </a:ext>
            </a:extLst>
          </p:cNvPr>
          <p:cNvSpPr/>
          <p:nvPr/>
        </p:nvSpPr>
        <p:spPr>
          <a:xfrm flipH="1">
            <a:off x="8927410" y="5739474"/>
            <a:ext cx="432079" cy="442127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C631A92-0A0E-8CE8-933B-7553572BA6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4877" y="3290785"/>
            <a:ext cx="3564082" cy="33088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16858C6-C2DF-7BDE-FBDE-A849E27EF6F0}"/>
              </a:ext>
            </a:extLst>
          </p:cNvPr>
          <p:cNvSpPr/>
          <p:nvPr/>
        </p:nvSpPr>
        <p:spPr>
          <a:xfrm>
            <a:off x="9391667" y="5543550"/>
            <a:ext cx="1625736" cy="90294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31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/>
      <p:bldP spid="9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6364C3B7-3AFD-9DED-00DC-A80EB0545E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9922" y="1455761"/>
            <a:ext cx="3333333" cy="50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CRÉATION SIMPLIFIÉE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B6D6102-AB73-95DB-448B-42A19E9B7975}"/>
              </a:ext>
            </a:extLst>
          </p:cNvPr>
          <p:cNvSpPr txBox="1">
            <a:spLocks/>
          </p:cNvSpPr>
          <p:nvPr/>
        </p:nvSpPr>
        <p:spPr>
          <a:xfrm>
            <a:off x="122296" y="1063382"/>
            <a:ext cx="7230566" cy="9405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fr-FR" sz="2800" dirty="0"/>
              <a:t>Exemple avec un champ de type Texte, calcul du nombre de valeurs total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DFDF132C-7785-91DD-F97A-89DF11017526}"/>
              </a:ext>
            </a:extLst>
          </p:cNvPr>
          <p:cNvSpPr/>
          <p:nvPr/>
        </p:nvSpPr>
        <p:spPr>
          <a:xfrm flipH="1">
            <a:off x="9225869" y="5788115"/>
            <a:ext cx="432079" cy="442127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686BDDE7-9706-AA5A-C22C-B0EE419E4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0325" y="3034884"/>
            <a:ext cx="3792537" cy="350659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DF7E741-6282-562B-6CFA-9BE690C0192F}"/>
              </a:ext>
            </a:extLst>
          </p:cNvPr>
          <p:cNvSpPr/>
          <p:nvPr/>
        </p:nvSpPr>
        <p:spPr>
          <a:xfrm>
            <a:off x="9696860" y="5599622"/>
            <a:ext cx="1625736" cy="90294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86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5465299-413E-6252-7B21-7CAF413AB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726" y="1089718"/>
            <a:ext cx="3501340" cy="538206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– CRÉATION SIMPLIFIÉE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Zone Filtres…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7B6D6102-AB73-95DB-448B-42A19E9B7975}"/>
              </a:ext>
            </a:extLst>
          </p:cNvPr>
          <p:cNvSpPr txBox="1">
            <a:spLocks/>
          </p:cNvSpPr>
          <p:nvPr/>
        </p:nvSpPr>
        <p:spPr>
          <a:xfrm>
            <a:off x="183419" y="1532416"/>
            <a:ext cx="7230566" cy="6584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algn="l">
              <a:spcBef>
                <a:spcPts val="600"/>
              </a:spcBef>
            </a:pPr>
            <a:r>
              <a:rPr lang="fr-FR" sz="2400" dirty="0"/>
              <a:t>Permet de </a:t>
            </a:r>
            <a:r>
              <a:rPr lang="fr-FR" sz="2400" dirty="0">
                <a:solidFill>
                  <a:srgbClr val="FFFF00"/>
                </a:solidFill>
              </a:rPr>
              <a:t>filtrer les données</a:t>
            </a:r>
            <a:r>
              <a:rPr lang="fr-FR" sz="2400" dirty="0"/>
              <a:t>. Après le dépôt d’un champ dans cette zone, une liste déroulante apparaîtra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DFDF132C-7785-91DD-F97A-89DF11017526}"/>
              </a:ext>
            </a:extLst>
          </p:cNvPr>
          <p:cNvSpPr/>
          <p:nvPr/>
        </p:nvSpPr>
        <p:spPr>
          <a:xfrm flipH="1">
            <a:off x="7491270" y="4640252"/>
            <a:ext cx="432079" cy="442127"/>
          </a:xfrm>
          <a:prstGeom prst="rightArrow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19E1307-1C0D-0497-8389-EE9FFFA43B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3616" y="2827510"/>
            <a:ext cx="3464284" cy="319407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BA3471-A5E7-E9A5-6008-9510D898A0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34" y="2827510"/>
            <a:ext cx="3637311" cy="329021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5EC4D0E-4F01-BB1A-57C9-92F095141549}"/>
              </a:ext>
            </a:extLst>
          </p:cNvPr>
          <p:cNvSpPr/>
          <p:nvPr/>
        </p:nvSpPr>
        <p:spPr>
          <a:xfrm>
            <a:off x="3103124" y="2889115"/>
            <a:ext cx="730752" cy="535022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975C25-4A24-D37A-134F-614924EE614B}"/>
              </a:ext>
            </a:extLst>
          </p:cNvPr>
          <p:cNvSpPr/>
          <p:nvPr/>
        </p:nvSpPr>
        <p:spPr>
          <a:xfrm>
            <a:off x="8007660" y="4472616"/>
            <a:ext cx="1625736" cy="90294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152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7" grpId="0"/>
      <p:bldP spid="9" grpId="0" animBg="1"/>
      <p:bldP spid="17" grpId="0" animBg="1"/>
      <p:bldP spid="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2427</TotalTime>
  <Words>217</Words>
  <Application>Microsoft Office PowerPoint</Application>
  <PresentationFormat>Grand écran</PresentationFormat>
  <Paragraphs>39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261</cp:revision>
  <dcterms:created xsi:type="dcterms:W3CDTF">2022-09-28T14:03:26Z</dcterms:created>
  <dcterms:modified xsi:type="dcterms:W3CDTF">2023-03-06T12:48:24Z</dcterms:modified>
</cp:coreProperties>
</file>