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1" r:id="rId2"/>
    <p:sldId id="293" r:id="rId3"/>
    <p:sldId id="338" r:id="rId4"/>
    <p:sldId id="346" r:id="rId5"/>
    <p:sldId id="341" r:id="rId6"/>
    <p:sldId id="339" r:id="rId7"/>
    <p:sldId id="340" r:id="rId8"/>
    <p:sldId id="347" r:id="rId9"/>
    <p:sldId id="343" r:id="rId10"/>
    <p:sldId id="342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6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Créer un champ calculé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Modifier un champ calculé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2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Créer un champ calculé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972542"/>
        <a:ext cx="4717563" cy="1795462"/>
      </dsp:txXfrm>
    </dsp:sp>
    <dsp:sp modelId="{FA3369E0-5B38-4FDD-A9F5-22B9810A03F7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Modifier un champ calculé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08/03/2023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08/03/2023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398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16638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06724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57022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61808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86077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56635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78388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48937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2561078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-1" y="4427154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TCD – CHAMP CALCULÉ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CE6B7A1B-8B93-BB13-99DC-68922A08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113" y="267978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B5A03A7-A301-70AB-67D8-6D7B5FDFD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74" y="4215028"/>
            <a:ext cx="11660626" cy="13202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CHAMP CALCULÉ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926643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 champ calculé…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718917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Placer le curseur dans le TCD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19990" y="2432303"/>
            <a:ext cx="11940910" cy="925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Sélectionner l’onglet </a:t>
            </a:r>
            <a:r>
              <a:rPr lang="fr-FR" dirty="0">
                <a:solidFill>
                  <a:srgbClr val="FFFF00"/>
                </a:solidFill>
              </a:rPr>
              <a:t>Analyse du tableau croisé dynamique </a:t>
            </a:r>
            <a:r>
              <a:rPr lang="fr-FR" dirty="0"/>
              <a:t>puis cliquer sur </a:t>
            </a:r>
            <a:r>
              <a:rPr lang="fr-FR" dirty="0">
                <a:solidFill>
                  <a:srgbClr val="FFFF00"/>
                </a:solidFill>
              </a:rPr>
              <a:t>Champs, éléments et jeux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17A34D-A398-3BF6-56D3-7D0AA43865E3}"/>
              </a:ext>
            </a:extLst>
          </p:cNvPr>
          <p:cNvSpPr/>
          <p:nvPr/>
        </p:nvSpPr>
        <p:spPr>
          <a:xfrm>
            <a:off x="10122035" y="4552528"/>
            <a:ext cx="1938865" cy="27239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10800000" flipV="1">
            <a:off x="9196839" y="3720824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3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7" grpId="0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7029343-549D-161F-9CE2-82B4CA2E3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190" y="2549984"/>
            <a:ext cx="5626446" cy="32185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CHAMP CALCULÉ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295300"/>
            <a:ext cx="4942566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</a:t>
            </a:r>
            <a:r>
              <a:rPr lang="fr-FR" dirty="0">
                <a:solidFill>
                  <a:srgbClr val="FFFF00"/>
                </a:solidFill>
              </a:rPr>
              <a:t>Champ calculé….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17A34D-A398-3BF6-56D3-7D0AA43865E3}"/>
              </a:ext>
            </a:extLst>
          </p:cNvPr>
          <p:cNvSpPr/>
          <p:nvPr/>
        </p:nvSpPr>
        <p:spPr>
          <a:xfrm>
            <a:off x="5424250" y="3292803"/>
            <a:ext cx="3709386" cy="32588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381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CHAMP CALCULÉ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4FF80D43-0B0E-87DD-E673-8BB645824B3B}"/>
              </a:ext>
            </a:extLst>
          </p:cNvPr>
          <p:cNvSpPr txBox="1">
            <a:spLocks/>
          </p:cNvSpPr>
          <p:nvPr/>
        </p:nvSpPr>
        <p:spPr>
          <a:xfrm>
            <a:off x="0" y="927996"/>
            <a:ext cx="11935355" cy="10150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dirty="0"/>
              <a:t>Donner un nom au champ calculé puis créer la formule suivante</a:t>
            </a:r>
          </a:p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fr-FR" dirty="0">
                <a:solidFill>
                  <a:srgbClr val="FFFF00"/>
                </a:solidFill>
              </a:rPr>
              <a:t>=CA+(CA*3%)</a:t>
            </a:r>
          </a:p>
          <a:p>
            <a:r>
              <a:rPr lang="fr-FR" dirty="0"/>
              <a:t> 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E84C1D9A-CCEC-4F1C-FE23-D8BF37478B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849" y="2175325"/>
            <a:ext cx="5182302" cy="34889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2" name="Espace réservé du texte 2">
            <a:extLst>
              <a:ext uri="{FF2B5EF4-FFF2-40B4-BE49-F238E27FC236}">
                <a16:creationId xmlns:a16="http://schemas.microsoft.com/office/drawing/2014/main" id="{1DA58CC8-AB79-834B-87A4-42F580846E00}"/>
              </a:ext>
            </a:extLst>
          </p:cNvPr>
          <p:cNvSpPr txBox="1">
            <a:spLocks/>
          </p:cNvSpPr>
          <p:nvPr/>
        </p:nvSpPr>
        <p:spPr>
          <a:xfrm>
            <a:off x="125545" y="5568440"/>
            <a:ext cx="6194868" cy="664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EE2A78-DD2C-D6F8-B45D-FE388FE4CE6A}"/>
              </a:ext>
            </a:extLst>
          </p:cNvPr>
          <p:cNvSpPr/>
          <p:nvPr/>
        </p:nvSpPr>
        <p:spPr>
          <a:xfrm>
            <a:off x="4227621" y="2681843"/>
            <a:ext cx="3110438" cy="193724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8513C9-D206-5E4E-3CA1-56FE7B92BC2B}"/>
              </a:ext>
            </a:extLst>
          </p:cNvPr>
          <p:cNvSpPr/>
          <p:nvPr/>
        </p:nvSpPr>
        <p:spPr>
          <a:xfrm>
            <a:off x="4227620" y="2938463"/>
            <a:ext cx="3110439" cy="2121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93CF9DB4-4530-5C62-5832-61364AFE2672}"/>
              </a:ext>
            </a:extLst>
          </p:cNvPr>
          <p:cNvSpPr txBox="1">
            <a:spLocks/>
          </p:cNvSpPr>
          <p:nvPr/>
        </p:nvSpPr>
        <p:spPr>
          <a:xfrm>
            <a:off x="256645" y="5872281"/>
            <a:ext cx="11935355" cy="664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le bouton </a:t>
            </a:r>
            <a:r>
              <a:rPr lang="fr-FR" dirty="0">
                <a:solidFill>
                  <a:srgbClr val="FFFF00"/>
                </a:solidFill>
              </a:rPr>
              <a:t>Ajouter et </a:t>
            </a:r>
            <a:r>
              <a:rPr lang="fr-FR" dirty="0"/>
              <a:t>valider par </a:t>
            </a:r>
            <a:r>
              <a:rPr lang="fr-FR" dirty="0">
                <a:solidFill>
                  <a:srgbClr val="FFFF00"/>
                </a:solidFill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1377574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23" grpId="0" animBg="1"/>
      <p:bldP spid="24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B3C6E24-7BAE-6D38-8F29-2A5E4F6E9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197" y="1776255"/>
            <a:ext cx="6503606" cy="37296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CHAMP CALCULÉ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5805A17-F2E2-5174-10E4-86F014F983F7}"/>
              </a:ext>
            </a:extLst>
          </p:cNvPr>
          <p:cNvSpPr txBox="1">
            <a:spLocks/>
          </p:cNvSpPr>
          <p:nvPr/>
        </p:nvSpPr>
        <p:spPr>
          <a:xfrm>
            <a:off x="77821" y="1100483"/>
            <a:ext cx="1975142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fr-FR" dirty="0"/>
              <a:t>Résultat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433690-68D1-74E7-AD1C-E83D4397A338}"/>
              </a:ext>
            </a:extLst>
          </p:cNvPr>
          <p:cNvSpPr/>
          <p:nvPr/>
        </p:nvSpPr>
        <p:spPr>
          <a:xfrm>
            <a:off x="7112000" y="2577830"/>
            <a:ext cx="2070911" cy="2684834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261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0B5A03A7-A301-70AB-67D8-6D7B5FDFD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74" y="4215028"/>
            <a:ext cx="11660626" cy="13202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CHAMP CALCULÉ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926643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un champ calculé…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718917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Placer le curseur dans le TCD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19990" y="2432303"/>
            <a:ext cx="11940910" cy="925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Sélectionner l’onglet </a:t>
            </a:r>
            <a:r>
              <a:rPr lang="fr-FR" dirty="0">
                <a:solidFill>
                  <a:srgbClr val="FFFF00"/>
                </a:solidFill>
              </a:rPr>
              <a:t>Analyse du tableau croisé dynamique </a:t>
            </a:r>
            <a:r>
              <a:rPr lang="fr-FR" dirty="0"/>
              <a:t>puis cliquer sur </a:t>
            </a:r>
            <a:r>
              <a:rPr lang="fr-FR" dirty="0">
                <a:solidFill>
                  <a:srgbClr val="FFFF00"/>
                </a:solidFill>
              </a:rPr>
              <a:t>Champs, éléments et jeux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17A34D-A398-3BF6-56D3-7D0AA43865E3}"/>
              </a:ext>
            </a:extLst>
          </p:cNvPr>
          <p:cNvSpPr/>
          <p:nvPr/>
        </p:nvSpPr>
        <p:spPr>
          <a:xfrm>
            <a:off x="10122035" y="4552528"/>
            <a:ext cx="1938865" cy="27239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10800000" flipV="1">
            <a:off x="9196839" y="3740280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673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7" grpId="0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7029343-549D-161F-9CE2-82B4CA2E3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702" y="2176486"/>
            <a:ext cx="5497128" cy="31445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CHAMP CALCULÉ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168435"/>
            <a:ext cx="4942566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</a:t>
            </a:r>
            <a:r>
              <a:rPr lang="fr-FR" dirty="0">
                <a:solidFill>
                  <a:srgbClr val="FFFF00"/>
                </a:solidFill>
              </a:rPr>
              <a:t>Champ calculé….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17A34D-A398-3BF6-56D3-7D0AA43865E3}"/>
              </a:ext>
            </a:extLst>
          </p:cNvPr>
          <p:cNvSpPr/>
          <p:nvPr/>
        </p:nvSpPr>
        <p:spPr>
          <a:xfrm>
            <a:off x="4980358" y="2930098"/>
            <a:ext cx="3640471" cy="30840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373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F08CEF6-D364-4350-7794-C08376236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34" y="2330407"/>
            <a:ext cx="5143532" cy="34628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CHAMP CALCULÉ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EF535EBF-6AD2-78FE-9C22-3B912B66007E}"/>
              </a:ext>
            </a:extLst>
          </p:cNvPr>
          <p:cNvSpPr txBox="1">
            <a:spLocks/>
          </p:cNvSpPr>
          <p:nvPr/>
        </p:nvSpPr>
        <p:spPr>
          <a:xfrm>
            <a:off x="125544" y="1288206"/>
            <a:ext cx="11359356" cy="5462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Dérouler la liste </a:t>
            </a:r>
            <a:r>
              <a:rPr lang="fr-FR" dirty="0">
                <a:solidFill>
                  <a:srgbClr val="FFFF00"/>
                </a:solidFill>
              </a:rPr>
              <a:t>Nom:</a:t>
            </a:r>
            <a:r>
              <a:rPr lang="fr-FR" dirty="0"/>
              <a:t> puis cliquer sur le champ calculé à modifier</a:t>
            </a:r>
          </a:p>
        </p:txBody>
      </p:sp>
      <p:sp>
        <p:nvSpPr>
          <p:cNvPr id="2" name="Flèche : bas 1">
            <a:extLst>
              <a:ext uri="{FF2B5EF4-FFF2-40B4-BE49-F238E27FC236}">
                <a16:creationId xmlns:a16="http://schemas.microsoft.com/office/drawing/2014/main" id="{9FA970AD-81D0-F917-C67C-F0069A4E6376}"/>
              </a:ext>
            </a:extLst>
          </p:cNvPr>
          <p:cNvSpPr/>
          <p:nvPr/>
        </p:nvSpPr>
        <p:spPr>
          <a:xfrm rot="5400000" flipV="1">
            <a:off x="3739621" y="2891212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6721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CHAMP CALCULÉ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35272" y="1047784"/>
            <a:ext cx="4942566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sur </a:t>
            </a:r>
            <a:r>
              <a:rPr lang="fr-FR" dirty="0">
                <a:solidFill>
                  <a:srgbClr val="FFFF00"/>
                </a:solidFill>
              </a:rPr>
              <a:t>Modifier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D33A19-8DC9-9CEE-DE51-DBDF8AC7B4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2785" y="2286001"/>
            <a:ext cx="5244950" cy="353114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bas 9">
            <a:extLst>
              <a:ext uri="{FF2B5EF4-FFF2-40B4-BE49-F238E27FC236}">
                <a16:creationId xmlns:a16="http://schemas.microsoft.com/office/drawing/2014/main" id="{BD94978E-6986-3B31-F305-2D2287C601BF}"/>
              </a:ext>
            </a:extLst>
          </p:cNvPr>
          <p:cNvSpPr/>
          <p:nvPr/>
        </p:nvSpPr>
        <p:spPr>
          <a:xfrm rot="16200000" flipV="1">
            <a:off x="8321350" y="2592414"/>
            <a:ext cx="451421" cy="474033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957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CHAMP CALCULÉ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4" y="896730"/>
            <a:ext cx="11935355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Apporter les modifications puis valider par </a:t>
            </a:r>
            <a:r>
              <a:rPr lang="fr-FR" dirty="0">
                <a:solidFill>
                  <a:srgbClr val="FFFF00"/>
                </a:solidFill>
              </a:rPr>
              <a:t>OK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F64A68D-399B-E3AA-179C-435EEAD9C0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6335" y="3336588"/>
            <a:ext cx="5013772" cy="33755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Légende : flèche courbée à une bordure 9">
            <a:extLst>
              <a:ext uri="{FF2B5EF4-FFF2-40B4-BE49-F238E27FC236}">
                <a16:creationId xmlns:a16="http://schemas.microsoft.com/office/drawing/2014/main" id="{B901E7C6-7876-B6CE-D8FB-DFBD2F43F254}"/>
              </a:ext>
            </a:extLst>
          </p:cNvPr>
          <p:cNvSpPr/>
          <p:nvPr/>
        </p:nvSpPr>
        <p:spPr>
          <a:xfrm flipH="1">
            <a:off x="797664" y="1702901"/>
            <a:ext cx="2285999" cy="1337553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3955"/>
              <a:gd name="adj6" fmla="val -6575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FFFF00"/>
                </a:solidFill>
              </a:rPr>
              <a:t>Modification du nom du champ calculé</a:t>
            </a:r>
          </a:p>
        </p:txBody>
      </p:sp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2F35743-40AF-BE6A-2A85-E2B49014039E}"/>
              </a:ext>
            </a:extLst>
          </p:cNvPr>
          <p:cNvSpPr/>
          <p:nvPr/>
        </p:nvSpPr>
        <p:spPr>
          <a:xfrm>
            <a:off x="6734783" y="1808733"/>
            <a:ext cx="2140085" cy="1337553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5045"/>
              <a:gd name="adj6" fmla="val -6712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FFFF00"/>
                </a:solidFill>
              </a:rPr>
              <a:t>Modification de la formule</a:t>
            </a:r>
          </a:p>
        </p:txBody>
      </p:sp>
    </p:spTree>
    <p:extLst>
      <p:ext uri="{BB962C8B-B14F-4D97-AF65-F5344CB8AC3E}">
        <p14:creationId xmlns:p14="http://schemas.microsoft.com/office/powerpoint/2010/main" val="118470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2805</TotalTime>
  <Words>205</Words>
  <Application>Microsoft Office PowerPoint</Application>
  <PresentationFormat>Grand écran</PresentationFormat>
  <Paragraphs>51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408</cp:revision>
  <dcterms:created xsi:type="dcterms:W3CDTF">2022-09-28T14:03:26Z</dcterms:created>
  <dcterms:modified xsi:type="dcterms:W3CDTF">2023-03-08T08:57:21Z</dcterms:modified>
</cp:coreProperties>
</file>