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1" r:id="rId2"/>
    <p:sldId id="330" r:id="rId3"/>
    <p:sldId id="331" r:id="rId4"/>
    <p:sldId id="332" r:id="rId5"/>
    <p:sldId id="333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11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13.xml"/><Relationship Id="rId4" Type="http://schemas.openxmlformats.org/officeDocument/2006/relationships/slide" Target="../slides/slide9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% par rapport au total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% de la ligne parente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69E45CA0-DF5B-4FBD-A264-54D99CB050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% du total du parent – Champ de base REGION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C023210-7A96-49B7-AF64-89892A6D4C6A}" type="parTrans" cxnId="{9AF77D21-FC8D-4C61-832F-C03E7D3BE203}">
      <dgm:prSet/>
      <dgm:spPr/>
      <dgm:t>
        <a:bodyPr/>
        <a:lstStyle/>
        <a:p>
          <a:endParaRPr lang="fr-FR"/>
        </a:p>
      </dgm:t>
    </dgm:pt>
    <dgm:pt modelId="{8717456A-A43C-48BC-AD9F-65C9F9315024}" type="sibTrans" cxnId="{9AF77D21-FC8D-4C61-832F-C03E7D3BE203}">
      <dgm:prSet/>
      <dgm:spPr/>
      <dgm:t>
        <a:bodyPr/>
        <a:lstStyle/>
        <a:p>
          <a:endParaRPr lang="fr-FR"/>
        </a:p>
      </dgm:t>
    </dgm:pt>
    <dgm:pt modelId="{1068AC52-C4A4-4229-8960-564967A84CC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% de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C2520313-03F9-4605-8837-B9E7E9280CB5}" type="parTrans" cxnId="{CF917890-3C7E-430F-A924-ABCB65673E34}">
      <dgm:prSet/>
      <dgm:spPr/>
      <dgm:t>
        <a:bodyPr/>
        <a:lstStyle/>
        <a:p>
          <a:endParaRPr lang="fr-FR"/>
        </a:p>
      </dgm:t>
    </dgm:pt>
    <dgm:pt modelId="{2326F58F-6F38-4017-B282-E5309F0D2397}" type="sibTrans" cxnId="{CF917890-3C7E-430F-A924-ABCB65673E34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FEC6BFBD-AF5C-4E77-A18D-EE900E18C3AB}" type="pres">
      <dgm:prSet presAssocID="{80EFB54F-1AC8-40D9-981D-4C85160A5799}" presName="sibTrans" presStyleCnt="0"/>
      <dgm:spPr/>
    </dgm:pt>
    <dgm:pt modelId="{845110E5-6960-4478-809B-A8CD9B4C4A3D}" type="pres">
      <dgm:prSet presAssocID="{69E45CA0-DF5B-4FBD-A264-54D99CB050D3}" presName="compNode" presStyleCnt="0"/>
      <dgm:spPr/>
    </dgm:pt>
    <dgm:pt modelId="{57F65186-42E9-4C0A-8051-66104F548032}" type="pres">
      <dgm:prSet presAssocID="{69E45CA0-DF5B-4FBD-A264-54D99CB050D3}" presName="bgRect" presStyleLbl="bgShp" presStyleIdx="2" presStyleCnt="4"/>
      <dgm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3175A49B-516B-42C2-9B9D-25D279F89DCE}" type="pres">
      <dgm:prSet presAssocID="{69E45CA0-DF5B-4FBD-A264-54D99CB050D3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ECF1697C-8466-4997-AB1D-768F2A6D754D}" type="pres">
      <dgm:prSet presAssocID="{69E45CA0-DF5B-4FBD-A264-54D99CB050D3}" presName="spaceRect" presStyleCnt="0"/>
      <dgm:spPr/>
    </dgm:pt>
    <dgm:pt modelId="{E3B2F42C-4F8F-4EED-98EC-95B72A589224}" type="pres">
      <dgm:prSet presAssocID="{69E45CA0-DF5B-4FBD-A264-54D99CB050D3}" presName="parTx" presStyleLbl="revTx" presStyleIdx="2" presStyleCnt="4">
        <dgm:presLayoutVars>
          <dgm:chMax val="0"/>
          <dgm:chPref val="0"/>
        </dgm:presLayoutVars>
      </dgm:prSet>
      <dgm:spPr/>
    </dgm:pt>
    <dgm:pt modelId="{4D45BC3A-7403-4751-A88E-A98B125A650E}" type="pres">
      <dgm:prSet presAssocID="{8717456A-A43C-48BC-AD9F-65C9F9315024}" presName="sibTrans" presStyleCnt="0"/>
      <dgm:spPr/>
    </dgm:pt>
    <dgm:pt modelId="{A8A74D71-75D8-4889-96B2-74E84E210B31}" type="pres">
      <dgm:prSet presAssocID="{1068AC52-C4A4-4229-8960-564967A84CC1}" presName="compNode" presStyleCnt="0"/>
      <dgm:spPr/>
    </dgm:pt>
    <dgm:pt modelId="{7DF09022-3703-4DFD-BBDA-34467B4D0E65}" type="pres">
      <dgm:prSet presAssocID="{1068AC52-C4A4-4229-8960-564967A84CC1}" presName="bgRect" presStyleLbl="bgShp" presStyleIdx="3" presStyleCnt="4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718111CA-4998-449E-91CD-40D0BF4839F1}" type="pres">
      <dgm:prSet presAssocID="{1068AC52-C4A4-4229-8960-564967A84CC1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583374C6-0EE3-4F7E-BB9E-C808C0CF35D6}" type="pres">
      <dgm:prSet presAssocID="{1068AC52-C4A4-4229-8960-564967A84CC1}" presName="spaceRect" presStyleCnt="0"/>
      <dgm:spPr/>
    </dgm:pt>
    <dgm:pt modelId="{34AA636E-D454-479E-8F16-C4F871B0AED0}" type="pres">
      <dgm:prSet presAssocID="{1068AC52-C4A4-4229-8960-564967A84CC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AF77D21-FC8D-4C61-832F-C03E7D3BE203}" srcId="{162F69A6-0780-49EA-A6A8-3965C12489B2}" destId="{69E45CA0-DF5B-4FBD-A264-54D99CB050D3}" srcOrd="2" destOrd="0" parTransId="{BC023210-7A96-49B7-AF64-89892A6D4C6A}" sibTransId="{8717456A-A43C-48BC-AD9F-65C9F9315024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CF917890-3C7E-430F-A924-ABCB65673E34}" srcId="{162F69A6-0780-49EA-A6A8-3965C12489B2}" destId="{1068AC52-C4A4-4229-8960-564967A84CC1}" srcOrd="3" destOrd="0" parTransId="{C2520313-03F9-4605-8837-B9E7E9280CB5}" sibTransId="{2326F58F-6F38-4017-B282-E5309F0D2397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97E6ED4-2CC4-4E93-A3D3-3F8964FB0002}" type="presOf" srcId="{69E45CA0-DF5B-4FBD-A264-54D99CB050D3}" destId="{E3B2F42C-4F8F-4EED-98EC-95B72A589224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F91F0DFC-31CA-4BED-A758-0D4BA82CEEA9}" type="presOf" srcId="{1068AC52-C4A4-4229-8960-564967A84CC1}" destId="{34AA636E-D454-479E-8F16-C4F871B0AED0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39BEE3B9-2F19-4A2C-99C1-16135CC484C3}" type="presParOf" srcId="{05261D3E-3CC7-4C85-9E09-D67FC777908C}" destId="{FEC6BFBD-AF5C-4E77-A18D-EE900E18C3AB}" srcOrd="3" destOrd="0" presId="urn:microsoft.com/office/officeart/2018/2/layout/IconVerticalSolidList#1"/>
    <dgm:cxn modelId="{D23F2CE3-5198-4C21-8A55-2130CBE33CCD}" type="presParOf" srcId="{05261D3E-3CC7-4C85-9E09-D67FC777908C}" destId="{845110E5-6960-4478-809B-A8CD9B4C4A3D}" srcOrd="4" destOrd="0" presId="urn:microsoft.com/office/officeart/2018/2/layout/IconVerticalSolidList#1"/>
    <dgm:cxn modelId="{09563AA0-89EA-4358-BF93-9EDD9B99E7A0}" type="presParOf" srcId="{845110E5-6960-4478-809B-A8CD9B4C4A3D}" destId="{57F65186-42E9-4C0A-8051-66104F548032}" srcOrd="0" destOrd="0" presId="urn:microsoft.com/office/officeart/2018/2/layout/IconVerticalSolidList#1"/>
    <dgm:cxn modelId="{7B83632E-A9AD-4E4D-BA9B-F5228DAD296B}" type="presParOf" srcId="{845110E5-6960-4478-809B-A8CD9B4C4A3D}" destId="{3175A49B-516B-42C2-9B9D-25D279F89DCE}" srcOrd="1" destOrd="0" presId="urn:microsoft.com/office/officeart/2018/2/layout/IconVerticalSolidList#1"/>
    <dgm:cxn modelId="{C8CBB947-B83D-4938-AD30-30BFD3E83B44}" type="presParOf" srcId="{845110E5-6960-4478-809B-A8CD9B4C4A3D}" destId="{ECF1697C-8466-4997-AB1D-768F2A6D754D}" srcOrd="2" destOrd="0" presId="urn:microsoft.com/office/officeart/2018/2/layout/IconVerticalSolidList#1"/>
    <dgm:cxn modelId="{4D24FD73-473A-451D-8F2D-644133CDB7C6}" type="presParOf" srcId="{845110E5-6960-4478-809B-A8CD9B4C4A3D}" destId="{E3B2F42C-4F8F-4EED-98EC-95B72A589224}" srcOrd="3" destOrd="0" presId="urn:microsoft.com/office/officeart/2018/2/layout/IconVerticalSolidList#1"/>
    <dgm:cxn modelId="{D483CCE3-F174-494B-85CE-7C4D29E8BA25}" type="presParOf" srcId="{05261D3E-3CC7-4C85-9E09-D67FC777908C}" destId="{4D45BC3A-7403-4751-A88E-A98B125A650E}" srcOrd="5" destOrd="0" presId="urn:microsoft.com/office/officeart/2018/2/layout/IconVerticalSolidList#1"/>
    <dgm:cxn modelId="{E284AF27-FF2E-43E6-BF0F-FBB5E6D0C5CD}" type="presParOf" srcId="{05261D3E-3CC7-4C85-9E09-D67FC777908C}" destId="{A8A74D71-75D8-4889-96B2-74E84E210B31}" srcOrd="6" destOrd="0" presId="urn:microsoft.com/office/officeart/2018/2/layout/IconVerticalSolidList#1"/>
    <dgm:cxn modelId="{7211B012-41CB-494A-A36D-23994DDDAAEF}" type="presParOf" srcId="{A8A74D71-75D8-4889-96B2-74E84E210B31}" destId="{7DF09022-3703-4DFD-BBDA-34467B4D0E65}" srcOrd="0" destOrd="0" presId="urn:microsoft.com/office/officeart/2018/2/layout/IconVerticalSolidList#1"/>
    <dgm:cxn modelId="{AE034F2A-04B2-4C4F-8E92-9D6E738D3D12}" type="presParOf" srcId="{A8A74D71-75D8-4889-96B2-74E84E210B31}" destId="{718111CA-4998-449E-91CD-40D0BF4839F1}" srcOrd="1" destOrd="0" presId="urn:microsoft.com/office/officeart/2018/2/layout/IconVerticalSolidList#1"/>
    <dgm:cxn modelId="{3DEC63B6-CEA4-431F-95C2-9CDE67A8D0B1}" type="presParOf" srcId="{A8A74D71-75D8-4889-96B2-74E84E210B31}" destId="{583374C6-0EE3-4F7E-BB9E-C808C0CF35D6}" srcOrd="2" destOrd="0" presId="urn:microsoft.com/office/officeart/2018/2/layout/IconVerticalSolidList#1"/>
    <dgm:cxn modelId="{4326B77E-E3F9-4E07-B839-6848A971C1FE}" type="presParOf" srcId="{A8A74D71-75D8-4889-96B2-74E84E210B31}" destId="{34AA636E-D454-479E-8F16-C4F871B0AED0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% par rapport au total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% de la ligne parente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1576143"/>
        <a:ext cx="5337261" cy="1258927"/>
      </dsp:txXfrm>
    </dsp:sp>
    <dsp:sp modelId="{57F65186-42E9-4C0A-8051-66104F548032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5A49B-516B-42C2-9B9D-25D279F89DCE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B2F42C-4F8F-4EED-98EC-95B72A589224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% du total du parent – Champ de base REGION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7DF09022-3703-4DFD-BBDA-34467B4D0E65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11CA-4998-449E-91CD-40D0BF4839F1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A636E-D454-479E-8F16-C4F871B0AED0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% de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13/03/2023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13/03/2023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3852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78631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4128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9329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6196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33412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30294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30557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066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25279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44717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063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7112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08796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97697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5462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635782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07568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TCD – CALCULS AVEC DES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%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ADC755CC-E07B-C0FF-9ED1-D7581E0D8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59" y="24366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94A64-5B3D-C1CB-001A-F500C841F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21" y="2334639"/>
            <a:ext cx="5207358" cy="42688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78388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% par rapport au total…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343498"/>
            <a:ext cx="11940910" cy="8460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Créer le TCD en déplaçant les champs </a:t>
            </a:r>
            <a:r>
              <a:rPr lang="fr-FR" sz="2800" dirty="0">
                <a:solidFill>
                  <a:srgbClr val="FFFF00"/>
                </a:solidFill>
              </a:rPr>
              <a:t>REGION et AGENCE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Lignes</a:t>
            </a:r>
            <a:r>
              <a:rPr lang="fr-FR" sz="2800" dirty="0"/>
              <a:t> et le champ contenant des valeurs numériques </a:t>
            </a:r>
            <a:r>
              <a:rPr lang="fr-FR" sz="2800" dirty="0">
                <a:solidFill>
                  <a:srgbClr val="FFFF00"/>
                </a:solidFill>
              </a:rPr>
              <a:t>CA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Valeurs</a:t>
            </a:r>
            <a:endParaRPr lang="fr-FR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5C901B-7A3D-A3EF-418D-B2F3768F194C}"/>
              </a:ext>
            </a:extLst>
          </p:cNvPr>
          <p:cNvSpPr/>
          <p:nvPr/>
        </p:nvSpPr>
        <p:spPr>
          <a:xfrm>
            <a:off x="6314478" y="5369668"/>
            <a:ext cx="2105025" cy="71417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4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41F290-B307-2FC2-E9B7-E792F67A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650" y="1451080"/>
            <a:ext cx="7704307" cy="51692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807046"/>
            <a:ext cx="11940910" cy="467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Déplacer une seconde fois le même champ </a:t>
            </a:r>
            <a:r>
              <a:rPr lang="fr-FR" sz="2800" dirty="0">
                <a:solidFill>
                  <a:srgbClr val="FFFF00"/>
                </a:solidFill>
              </a:rPr>
              <a:t>CA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Valeurs</a:t>
            </a:r>
            <a:endParaRPr lang="fr-FR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0DAEB9-7BAB-17CA-70EB-27F4EAADAE3A}"/>
              </a:ext>
            </a:extLst>
          </p:cNvPr>
          <p:cNvSpPr/>
          <p:nvPr/>
        </p:nvSpPr>
        <p:spPr>
          <a:xfrm>
            <a:off x="8941070" y="5683250"/>
            <a:ext cx="1224334" cy="16510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4FDA9-6E7D-294B-9BC2-95A197D79A62}"/>
              </a:ext>
            </a:extLst>
          </p:cNvPr>
          <p:cNvSpPr/>
          <p:nvPr/>
        </p:nvSpPr>
        <p:spPr>
          <a:xfrm>
            <a:off x="5758774" y="2085975"/>
            <a:ext cx="1670726" cy="2787584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9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C6EB5F7-9144-1305-1190-3C8700605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102" y="2009630"/>
            <a:ext cx="5761905" cy="42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132181"/>
            <a:ext cx="11940910" cy="545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Double cliquer dans la cellule suivante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C801E14-1EDF-1C68-D13A-AD4A46640CE4}"/>
              </a:ext>
            </a:extLst>
          </p:cNvPr>
          <p:cNvSpPr/>
          <p:nvPr/>
        </p:nvSpPr>
        <p:spPr>
          <a:xfrm rot="10800000" flipV="1">
            <a:off x="6935821" y="2309814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20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726D7E-1584-0205-9B5D-D77CE8CC1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257" y="2034523"/>
            <a:ext cx="5080649" cy="41987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95703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Nommer la colonne puis sélectionner l’onglet </a:t>
            </a:r>
            <a:r>
              <a:rPr lang="fr-FR" sz="2800" dirty="0">
                <a:solidFill>
                  <a:srgbClr val="FFFF00"/>
                </a:solidFill>
              </a:rPr>
              <a:t>Afficher les valeurs</a:t>
            </a:r>
            <a:endParaRPr lang="fr-FR" sz="2800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C801E14-1EDF-1C68-D13A-AD4A46640CE4}"/>
              </a:ext>
            </a:extLst>
          </p:cNvPr>
          <p:cNvSpPr/>
          <p:nvPr/>
        </p:nvSpPr>
        <p:spPr>
          <a:xfrm rot="16200000" flipV="1">
            <a:off x="7422609" y="3100615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627019-02DF-FE67-6CA3-1189176AD3C3}"/>
              </a:ext>
            </a:extLst>
          </p:cNvPr>
          <p:cNvSpPr/>
          <p:nvPr/>
        </p:nvSpPr>
        <p:spPr>
          <a:xfrm>
            <a:off x="5499100" y="2813473"/>
            <a:ext cx="3489256" cy="254167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57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022999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Dérouler la liste </a:t>
            </a:r>
            <a:r>
              <a:rPr lang="fr-FR" sz="2800" dirty="0">
                <a:solidFill>
                  <a:srgbClr val="FFFF00"/>
                </a:solidFill>
              </a:rPr>
              <a:t>Afficher les valeurs </a:t>
            </a:r>
            <a:r>
              <a:rPr lang="fr-FR" sz="2800" dirty="0"/>
              <a:t>et cliquer sur </a:t>
            </a:r>
            <a:r>
              <a:rPr lang="fr-FR" sz="2800" dirty="0">
                <a:solidFill>
                  <a:srgbClr val="FFFF00"/>
                </a:solidFill>
              </a:rPr>
              <a:t>% du total général</a:t>
            </a:r>
            <a:endParaRPr lang="fr-FR" sz="28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9414AE4-ED11-17AE-0108-9824C395B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0812" y="1912132"/>
            <a:ext cx="5090377" cy="42068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18EB07ED-6E5C-DAB4-DEDF-57247AE52AAF}"/>
              </a:ext>
            </a:extLst>
          </p:cNvPr>
          <p:cNvSpPr/>
          <p:nvPr/>
        </p:nvSpPr>
        <p:spPr>
          <a:xfrm>
            <a:off x="7918315" y="3657604"/>
            <a:ext cx="722874" cy="437744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173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DECEE-8785-7361-6913-24940BC071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008" y="1815889"/>
            <a:ext cx="6097984" cy="45455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2DBE37-6B90-A891-3250-465D7CE75DF0}"/>
              </a:ext>
            </a:extLst>
          </p:cNvPr>
          <p:cNvSpPr/>
          <p:nvPr/>
        </p:nvSpPr>
        <p:spPr>
          <a:xfrm>
            <a:off x="6867525" y="2571749"/>
            <a:ext cx="2143125" cy="3692863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27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82055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Explication du calcul réalisé : </a:t>
            </a:r>
            <a:r>
              <a:rPr lang="fr-FR" sz="2800" dirty="0">
                <a:solidFill>
                  <a:srgbClr val="FFFF00"/>
                </a:solidFill>
              </a:rPr>
              <a:t>% du total général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DECEE-8785-7361-6913-24940BC071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153" y="1782634"/>
            <a:ext cx="6097984" cy="45455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Légende : flèche courbée à une bordure 1">
            <a:extLst>
              <a:ext uri="{FF2B5EF4-FFF2-40B4-BE49-F238E27FC236}">
                <a16:creationId xmlns:a16="http://schemas.microsoft.com/office/drawing/2014/main" id="{4AA61645-80C5-FE65-B820-562F42A904F2}"/>
              </a:ext>
            </a:extLst>
          </p:cNvPr>
          <p:cNvSpPr/>
          <p:nvPr/>
        </p:nvSpPr>
        <p:spPr>
          <a:xfrm>
            <a:off x="8381469" y="1870184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23,50% = </a:t>
            </a:r>
            <a:r>
              <a:rPr lang="fr-FR" dirty="0">
                <a:solidFill>
                  <a:srgbClr val="FFFF00"/>
                </a:solidFill>
              </a:rPr>
              <a:t>355 012 €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0000"/>
                </a:solidFill>
              </a:rPr>
              <a:t>1 510 461 €</a:t>
            </a: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D942773B-7067-2D5C-1597-8674DDEC23DB}"/>
              </a:ext>
            </a:extLst>
          </p:cNvPr>
          <p:cNvSpPr/>
          <p:nvPr/>
        </p:nvSpPr>
        <p:spPr>
          <a:xfrm>
            <a:off x="8381469" y="3478875"/>
            <a:ext cx="3531139" cy="57655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201"/>
              <a:gd name="adj6" fmla="val -4060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11,71%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176 836 €</a:t>
            </a:r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0000"/>
                </a:solidFill>
              </a:rPr>
              <a:t>1 510 461 €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BDA64-B5BB-3BD6-1670-CC8B51271D75}"/>
              </a:ext>
            </a:extLst>
          </p:cNvPr>
          <p:cNvSpPr/>
          <p:nvPr/>
        </p:nvSpPr>
        <p:spPr>
          <a:xfrm>
            <a:off x="3624643" y="2804918"/>
            <a:ext cx="1429966" cy="2423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D406CF-7DD9-41AA-FD75-EE80FBE5DE0D}"/>
              </a:ext>
            </a:extLst>
          </p:cNvPr>
          <p:cNvSpPr/>
          <p:nvPr/>
        </p:nvSpPr>
        <p:spPr>
          <a:xfrm>
            <a:off x="3624643" y="5984477"/>
            <a:ext cx="1429966" cy="2423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F1A837-C9B3-AA1C-BB36-6D5D6966A6E1}"/>
              </a:ext>
            </a:extLst>
          </p:cNvPr>
          <p:cNvSpPr/>
          <p:nvPr/>
        </p:nvSpPr>
        <p:spPr>
          <a:xfrm>
            <a:off x="3624643" y="3081100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782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79418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% de la ligne parente…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2B0D66-1B3E-D9CC-D2CA-FB6D445C10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51" y="1857313"/>
            <a:ext cx="5366698" cy="44351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2673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1D462598-683A-1ECF-C8D4-F1C4B87E8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35" y="1757370"/>
            <a:ext cx="5985057" cy="45514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82055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Explication du calcul réalisé : </a:t>
            </a:r>
            <a:r>
              <a:rPr lang="fr-FR" sz="2800" dirty="0">
                <a:solidFill>
                  <a:srgbClr val="FFFF00"/>
                </a:solidFill>
              </a:rPr>
              <a:t>% de la ligne parente</a:t>
            </a:r>
          </a:p>
        </p:txBody>
      </p:sp>
      <p:sp>
        <p:nvSpPr>
          <p:cNvPr id="2" name="Légende : flèche courbée à une bordure 1">
            <a:extLst>
              <a:ext uri="{FF2B5EF4-FFF2-40B4-BE49-F238E27FC236}">
                <a16:creationId xmlns:a16="http://schemas.microsoft.com/office/drawing/2014/main" id="{4AA61645-80C5-FE65-B820-562F42A904F2}"/>
              </a:ext>
            </a:extLst>
          </p:cNvPr>
          <p:cNvSpPr/>
          <p:nvPr/>
        </p:nvSpPr>
        <p:spPr>
          <a:xfrm>
            <a:off x="8326877" y="1883832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23,50% = </a:t>
            </a:r>
            <a:r>
              <a:rPr lang="fr-FR" dirty="0">
                <a:solidFill>
                  <a:srgbClr val="FFFF00"/>
                </a:solidFill>
              </a:rPr>
              <a:t>355 012 €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0000"/>
                </a:solidFill>
              </a:rPr>
              <a:t>1 510 461 €</a:t>
            </a: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D942773B-7067-2D5C-1597-8674DDEC23DB}"/>
              </a:ext>
            </a:extLst>
          </p:cNvPr>
          <p:cNvSpPr/>
          <p:nvPr/>
        </p:nvSpPr>
        <p:spPr>
          <a:xfrm>
            <a:off x="8326876" y="2195410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49,81%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176 836 €</a:t>
            </a:r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FF00"/>
                </a:solidFill>
              </a:rPr>
              <a:t>355 012 €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BDA64-B5BB-3BD6-1670-CC8B51271D75}"/>
              </a:ext>
            </a:extLst>
          </p:cNvPr>
          <p:cNvSpPr/>
          <p:nvPr/>
        </p:nvSpPr>
        <p:spPr>
          <a:xfrm>
            <a:off x="3570051" y="2818566"/>
            <a:ext cx="1429966" cy="2423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D406CF-7DD9-41AA-FD75-EE80FBE5DE0D}"/>
              </a:ext>
            </a:extLst>
          </p:cNvPr>
          <p:cNvSpPr/>
          <p:nvPr/>
        </p:nvSpPr>
        <p:spPr>
          <a:xfrm>
            <a:off x="3570051" y="5944318"/>
            <a:ext cx="1429966" cy="2423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F1A837-C9B3-AA1C-BB36-6D5D6966A6E1}"/>
              </a:ext>
            </a:extLst>
          </p:cNvPr>
          <p:cNvSpPr/>
          <p:nvPr/>
        </p:nvSpPr>
        <p:spPr>
          <a:xfrm>
            <a:off x="3570051" y="3086812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Légende : flèche courbée à une bordure 13">
            <a:extLst>
              <a:ext uri="{FF2B5EF4-FFF2-40B4-BE49-F238E27FC236}">
                <a16:creationId xmlns:a16="http://schemas.microsoft.com/office/drawing/2014/main" id="{08A8C1B5-E0DA-3673-3C96-5D9A236EEE15}"/>
              </a:ext>
            </a:extLst>
          </p:cNvPr>
          <p:cNvSpPr/>
          <p:nvPr/>
        </p:nvSpPr>
        <p:spPr>
          <a:xfrm>
            <a:off x="8326876" y="3395294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24,82% = </a:t>
            </a:r>
            <a:r>
              <a:rPr lang="fr-FR" dirty="0">
                <a:solidFill>
                  <a:srgbClr val="FFFF00"/>
                </a:solidFill>
              </a:rPr>
              <a:t>374 894 €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0000"/>
                </a:solidFill>
              </a:rPr>
              <a:t>1 510 461 €</a:t>
            </a:r>
          </a:p>
        </p:txBody>
      </p:sp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5B0D0DFF-83FB-7CA9-2D40-6A32DCB7503D}"/>
              </a:ext>
            </a:extLst>
          </p:cNvPr>
          <p:cNvSpPr/>
          <p:nvPr/>
        </p:nvSpPr>
        <p:spPr>
          <a:xfrm>
            <a:off x="8326875" y="3706872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50,38%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188 862 €</a:t>
            </a:r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FF00"/>
                </a:solidFill>
              </a:rPr>
              <a:t> 374 891 €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8CA89C-F66A-761F-E760-8C230F95FA1E}"/>
              </a:ext>
            </a:extLst>
          </p:cNvPr>
          <p:cNvSpPr/>
          <p:nvPr/>
        </p:nvSpPr>
        <p:spPr>
          <a:xfrm>
            <a:off x="3586259" y="4381526"/>
            <a:ext cx="1429966" cy="2423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DB0418-2E85-CE35-D7C6-86CF0FEAB6CD}"/>
              </a:ext>
            </a:extLst>
          </p:cNvPr>
          <p:cNvSpPr/>
          <p:nvPr/>
        </p:nvSpPr>
        <p:spPr>
          <a:xfrm>
            <a:off x="3586259" y="4645009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228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7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7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79418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% du total du parent – Champ de base REGION…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6D155C-1629-8CAD-E974-98BE3F140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201" y="1775388"/>
            <a:ext cx="5201598" cy="4298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B7EDF7A7-16CE-E03D-F455-CE8B009FC0E9}"/>
              </a:ext>
            </a:extLst>
          </p:cNvPr>
          <p:cNvSpPr/>
          <p:nvPr/>
        </p:nvSpPr>
        <p:spPr>
          <a:xfrm rot="5400000" flipH="1" flipV="1">
            <a:off x="3191078" y="4112291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FF8006C-8E52-91BB-42CF-3E438B29B545}"/>
              </a:ext>
            </a:extLst>
          </p:cNvPr>
          <p:cNvSpPr/>
          <p:nvPr/>
        </p:nvSpPr>
        <p:spPr>
          <a:xfrm rot="5400000" flipH="1" flipV="1">
            <a:off x="3174594" y="3579577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68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DFBC908-F019-3457-0BC1-30B798C40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961" y="1714303"/>
            <a:ext cx="6034728" cy="45185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95703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Explication du calcul réalisé : </a:t>
            </a:r>
            <a:r>
              <a:rPr lang="fr-FR" sz="2800" dirty="0">
                <a:solidFill>
                  <a:srgbClr val="FFFF00"/>
                </a:solidFill>
              </a:rPr>
              <a:t>% du total du parent REGION</a:t>
            </a:r>
          </a:p>
        </p:txBody>
      </p:sp>
      <p:sp>
        <p:nvSpPr>
          <p:cNvPr id="2" name="Légende : flèche courbée à une bordure 1">
            <a:extLst>
              <a:ext uri="{FF2B5EF4-FFF2-40B4-BE49-F238E27FC236}">
                <a16:creationId xmlns:a16="http://schemas.microsoft.com/office/drawing/2014/main" id="{4AA61645-80C5-FE65-B820-562F42A904F2}"/>
              </a:ext>
            </a:extLst>
          </p:cNvPr>
          <p:cNvSpPr/>
          <p:nvPr/>
        </p:nvSpPr>
        <p:spPr>
          <a:xfrm>
            <a:off x="8326877" y="2082162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49,81%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176 836 €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FF00"/>
                </a:solidFill>
              </a:rPr>
              <a:t>355 012 €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D942773B-7067-2D5C-1597-8674DDEC23DB}"/>
              </a:ext>
            </a:extLst>
          </p:cNvPr>
          <p:cNvSpPr/>
          <p:nvPr/>
        </p:nvSpPr>
        <p:spPr>
          <a:xfrm>
            <a:off x="8326876" y="2393740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50,19% =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178 176 € </a:t>
            </a:r>
            <a:r>
              <a:rPr lang="fr-FR" dirty="0"/>
              <a:t>/ </a:t>
            </a:r>
            <a:r>
              <a:rPr lang="fr-FR" dirty="0">
                <a:solidFill>
                  <a:srgbClr val="FFFF00"/>
                </a:solidFill>
              </a:rPr>
              <a:t>355 012 €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BDA64-B5BB-3BD6-1670-CC8B51271D75}"/>
              </a:ext>
            </a:extLst>
          </p:cNvPr>
          <p:cNvSpPr/>
          <p:nvPr/>
        </p:nvSpPr>
        <p:spPr>
          <a:xfrm>
            <a:off x="3570051" y="2763974"/>
            <a:ext cx="1429966" cy="2423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F1A837-C9B3-AA1C-BB36-6D5D6966A6E1}"/>
              </a:ext>
            </a:extLst>
          </p:cNvPr>
          <p:cNvSpPr/>
          <p:nvPr/>
        </p:nvSpPr>
        <p:spPr>
          <a:xfrm>
            <a:off x="3570051" y="3017931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Légende : flèche courbée à une bordure 13">
            <a:extLst>
              <a:ext uri="{FF2B5EF4-FFF2-40B4-BE49-F238E27FC236}">
                <a16:creationId xmlns:a16="http://schemas.microsoft.com/office/drawing/2014/main" id="{08A8C1B5-E0DA-3673-3C96-5D9A236EEE15}"/>
              </a:ext>
            </a:extLst>
          </p:cNvPr>
          <p:cNvSpPr/>
          <p:nvPr/>
        </p:nvSpPr>
        <p:spPr>
          <a:xfrm>
            <a:off x="8326876" y="3593624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50,38%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188 862 €</a:t>
            </a:r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FF00"/>
                </a:solidFill>
              </a:rPr>
              <a:t>374 891 €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5B0D0DFF-83FB-7CA9-2D40-6A32DCB7503D}"/>
              </a:ext>
            </a:extLst>
          </p:cNvPr>
          <p:cNvSpPr/>
          <p:nvPr/>
        </p:nvSpPr>
        <p:spPr>
          <a:xfrm>
            <a:off x="8326875" y="3905202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49,62%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186 032 €</a:t>
            </a:r>
            <a:r>
              <a:rPr lang="fr-FR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FFFF00"/>
                </a:solidFill>
              </a:rPr>
              <a:t> 374 891 €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DE6250-6D7E-F009-E8A5-B9FC14C72614}"/>
              </a:ext>
            </a:extLst>
          </p:cNvPr>
          <p:cNvSpPr/>
          <p:nvPr/>
        </p:nvSpPr>
        <p:spPr>
          <a:xfrm>
            <a:off x="3570051" y="3256060"/>
            <a:ext cx="1429966" cy="24231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74E69A-BF00-0553-D91C-E5ED9211B781}"/>
              </a:ext>
            </a:extLst>
          </p:cNvPr>
          <p:cNvSpPr/>
          <p:nvPr/>
        </p:nvSpPr>
        <p:spPr>
          <a:xfrm>
            <a:off x="3570051" y="4310751"/>
            <a:ext cx="1429966" cy="2423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C2BFE8-325A-5D04-5F4C-7CDDE122F730}"/>
              </a:ext>
            </a:extLst>
          </p:cNvPr>
          <p:cNvSpPr/>
          <p:nvPr/>
        </p:nvSpPr>
        <p:spPr>
          <a:xfrm>
            <a:off x="3570051" y="4596838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A5259C-0858-820B-2A5D-7263F56429A7}"/>
              </a:ext>
            </a:extLst>
          </p:cNvPr>
          <p:cNvSpPr/>
          <p:nvPr/>
        </p:nvSpPr>
        <p:spPr>
          <a:xfrm>
            <a:off x="3570051" y="4834967"/>
            <a:ext cx="1429966" cy="24231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231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7" grpId="0" animBg="1"/>
      <p:bldP spid="9" grpId="0" animBg="1"/>
      <p:bldP spid="11" grpId="0" animBg="1"/>
      <p:bldP spid="14" grpId="0" animBg="1"/>
      <p:bldP spid="15" grpId="0" animBg="1"/>
      <p:bldP spid="13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78388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% de…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E10DC0-E842-D701-8960-6386B5D8DE11}"/>
              </a:ext>
            </a:extLst>
          </p:cNvPr>
          <p:cNvSpPr txBox="1">
            <a:spLocks/>
          </p:cNvSpPr>
          <p:nvPr/>
        </p:nvSpPr>
        <p:spPr>
          <a:xfrm>
            <a:off x="214008" y="2086203"/>
            <a:ext cx="5038927" cy="1260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FR" sz="2800" dirty="0"/>
              <a:t>Pour illustrer les exemples suivants, une modification de la structure du TCD est effectuée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A5B25C-8367-EDC7-6B26-E8D229875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610" y="1201727"/>
            <a:ext cx="6079926" cy="50796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D3639E7D-99B8-8B2D-DB66-084977FD2008}"/>
              </a:ext>
            </a:extLst>
          </p:cNvPr>
          <p:cNvSpPr txBox="1">
            <a:spLocks/>
          </p:cNvSpPr>
          <p:nvPr/>
        </p:nvSpPr>
        <p:spPr>
          <a:xfrm>
            <a:off x="184842" y="3511686"/>
            <a:ext cx="5038927" cy="1260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FR" sz="2800" dirty="0"/>
              <a:t>Un seul champ </a:t>
            </a:r>
            <a:r>
              <a:rPr lang="fr-FR" sz="2800" dirty="0">
                <a:solidFill>
                  <a:srgbClr val="FFFF00"/>
                </a:solidFill>
              </a:rPr>
              <a:t>AGENCE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Lignes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B0FB65-E4D0-69F8-4424-E8D3675DF8A4}"/>
              </a:ext>
            </a:extLst>
          </p:cNvPr>
          <p:cNvSpPr/>
          <p:nvPr/>
        </p:nvSpPr>
        <p:spPr>
          <a:xfrm>
            <a:off x="8872538" y="4991168"/>
            <a:ext cx="1147762" cy="71906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272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7D911F1-9787-476A-E28F-F1F464637E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5364" y="2652758"/>
            <a:ext cx="4701272" cy="38852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2BA55F-1716-5454-25A1-4DA950FCE4F8}"/>
              </a:ext>
            </a:extLst>
          </p:cNvPr>
          <p:cNvSpPr txBox="1">
            <a:spLocks/>
          </p:cNvSpPr>
          <p:nvPr/>
        </p:nvSpPr>
        <p:spPr>
          <a:xfrm>
            <a:off x="356458" y="825311"/>
            <a:ext cx="9747115" cy="497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Sélectionner dans </a:t>
            </a:r>
            <a:r>
              <a:rPr lang="fr-FR" sz="2800" dirty="0">
                <a:solidFill>
                  <a:srgbClr val="FFFF00"/>
                </a:solidFill>
              </a:rPr>
              <a:t>Afficher les valeurs</a:t>
            </a:r>
            <a:r>
              <a:rPr lang="fr-FR" sz="2800" dirty="0"/>
              <a:t>, </a:t>
            </a:r>
            <a:r>
              <a:rPr lang="fr-FR" sz="2800" dirty="0">
                <a:solidFill>
                  <a:srgbClr val="FFFF00"/>
                </a:solidFill>
              </a:rPr>
              <a:t>% de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9B0A3E7E-019A-17E0-3316-F8C3CD4A548D}"/>
              </a:ext>
            </a:extLst>
          </p:cNvPr>
          <p:cNvSpPr txBox="1">
            <a:spLocks/>
          </p:cNvSpPr>
          <p:nvPr/>
        </p:nvSpPr>
        <p:spPr>
          <a:xfrm>
            <a:off x="356457" y="1273854"/>
            <a:ext cx="9747115" cy="497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Sélectionner </a:t>
            </a:r>
            <a:r>
              <a:rPr lang="fr-FR" sz="2800" dirty="0">
                <a:solidFill>
                  <a:srgbClr val="FFFF00"/>
                </a:solidFill>
              </a:rPr>
              <a:t>AGENCE</a:t>
            </a:r>
            <a:r>
              <a:rPr lang="fr-FR" sz="2800" dirty="0"/>
              <a:t> dans </a:t>
            </a:r>
            <a:r>
              <a:rPr lang="fr-FR" sz="2800" dirty="0">
                <a:solidFill>
                  <a:srgbClr val="FFFF00"/>
                </a:solidFill>
              </a:rPr>
              <a:t>Champs de base :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01768BD2-54BC-09ED-0515-A2D606634F15}"/>
              </a:ext>
            </a:extLst>
          </p:cNvPr>
          <p:cNvSpPr txBox="1">
            <a:spLocks/>
          </p:cNvSpPr>
          <p:nvPr/>
        </p:nvSpPr>
        <p:spPr>
          <a:xfrm>
            <a:off x="356457" y="1737457"/>
            <a:ext cx="9747115" cy="497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Sélectionner </a:t>
            </a:r>
            <a:r>
              <a:rPr lang="fr-FR" sz="2800" dirty="0">
                <a:solidFill>
                  <a:srgbClr val="FFFF00"/>
                </a:solidFill>
              </a:rPr>
              <a:t>MARSEILLE</a:t>
            </a:r>
            <a:r>
              <a:rPr lang="fr-FR" sz="2800" dirty="0"/>
              <a:t> dans </a:t>
            </a:r>
            <a:r>
              <a:rPr lang="fr-FR" sz="2800" dirty="0">
                <a:solidFill>
                  <a:srgbClr val="FFFF00"/>
                </a:solidFill>
              </a:rPr>
              <a:t>Élément de base :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E342481E-A3C9-E940-3937-FE00132146DF}"/>
              </a:ext>
            </a:extLst>
          </p:cNvPr>
          <p:cNvSpPr/>
          <p:nvPr/>
        </p:nvSpPr>
        <p:spPr>
          <a:xfrm rot="5400000" flipV="1">
            <a:off x="3385226" y="4239915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69237FB7-38AC-C664-313B-4D81999D0C61}"/>
              </a:ext>
            </a:extLst>
          </p:cNvPr>
          <p:cNvSpPr/>
          <p:nvPr/>
        </p:nvSpPr>
        <p:spPr>
          <a:xfrm rot="5400000" flipV="1">
            <a:off x="3367578" y="4934904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EFA4499-623E-7247-3AA4-D89D67465BAD}"/>
              </a:ext>
            </a:extLst>
          </p:cNvPr>
          <p:cNvSpPr/>
          <p:nvPr/>
        </p:nvSpPr>
        <p:spPr>
          <a:xfrm rot="5400000" flipV="1">
            <a:off x="5688322" y="5405447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433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6" grpId="0"/>
      <p:bldP spid="9" grpId="0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C650E72-02D9-3132-7222-14A7AFA89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60" y="2033926"/>
            <a:ext cx="6960096" cy="40812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95703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Explication du calcul réalisé : </a:t>
            </a:r>
            <a:r>
              <a:rPr lang="fr-FR" sz="2800" dirty="0">
                <a:solidFill>
                  <a:srgbClr val="FFFF00"/>
                </a:solidFill>
              </a:rPr>
              <a:t>% des agences par rapport à l’agence de MARSEILLE</a:t>
            </a:r>
          </a:p>
        </p:txBody>
      </p:sp>
      <p:sp>
        <p:nvSpPr>
          <p:cNvPr id="2" name="Légende : flèche courbée à une bordure 1">
            <a:extLst>
              <a:ext uri="{FF2B5EF4-FFF2-40B4-BE49-F238E27FC236}">
                <a16:creationId xmlns:a16="http://schemas.microsoft.com/office/drawing/2014/main" id="{4AA61645-80C5-FE65-B820-562F42A904F2}"/>
              </a:ext>
            </a:extLst>
          </p:cNvPr>
          <p:cNvSpPr/>
          <p:nvPr/>
        </p:nvSpPr>
        <p:spPr>
          <a:xfrm>
            <a:off x="8605738" y="2344333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86,48%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184 043 €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rgbClr val="00B050"/>
                </a:solidFill>
              </a:rPr>
              <a:t>212 817 €</a:t>
            </a: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D942773B-7067-2D5C-1597-8674DDEC23DB}"/>
              </a:ext>
            </a:extLst>
          </p:cNvPr>
          <p:cNvSpPr/>
          <p:nvPr/>
        </p:nvSpPr>
        <p:spPr>
          <a:xfrm>
            <a:off x="8605737" y="2655911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88,74% =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188 862 € </a:t>
            </a:r>
            <a:r>
              <a:rPr lang="fr-FR" dirty="0"/>
              <a:t>/ </a:t>
            </a:r>
            <a:r>
              <a:rPr lang="fr-FR" dirty="0">
                <a:solidFill>
                  <a:srgbClr val="00B050"/>
                </a:solidFill>
              </a:rPr>
              <a:t>212 817 €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BDA64-B5BB-3BD6-1670-CC8B51271D75}"/>
              </a:ext>
            </a:extLst>
          </p:cNvPr>
          <p:cNvSpPr/>
          <p:nvPr/>
        </p:nvSpPr>
        <p:spPr>
          <a:xfrm>
            <a:off x="3521413" y="3887557"/>
            <a:ext cx="1429966" cy="2423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F1A837-C9B3-AA1C-BB36-6D5D6966A6E1}"/>
              </a:ext>
            </a:extLst>
          </p:cNvPr>
          <p:cNvSpPr/>
          <p:nvPr/>
        </p:nvSpPr>
        <p:spPr>
          <a:xfrm>
            <a:off x="3521413" y="3279067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DE6250-6D7E-F009-E8A5-B9FC14C72614}"/>
              </a:ext>
            </a:extLst>
          </p:cNvPr>
          <p:cNvSpPr/>
          <p:nvPr/>
        </p:nvSpPr>
        <p:spPr>
          <a:xfrm>
            <a:off x="3521413" y="3584899"/>
            <a:ext cx="1429966" cy="24231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770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52D6CDB-C7F0-122B-B9CC-66727134D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503" y="2540419"/>
            <a:ext cx="4974775" cy="41112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1DFD88-B1AE-9C2A-15A5-67AF92935164}"/>
              </a:ext>
            </a:extLst>
          </p:cNvPr>
          <p:cNvSpPr txBox="1">
            <a:spLocks/>
          </p:cNvSpPr>
          <p:nvPr/>
        </p:nvSpPr>
        <p:spPr>
          <a:xfrm>
            <a:off x="356458" y="825311"/>
            <a:ext cx="9747115" cy="497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Sélectionner dans </a:t>
            </a:r>
            <a:r>
              <a:rPr lang="fr-FR" sz="2800" dirty="0">
                <a:solidFill>
                  <a:srgbClr val="FFFF00"/>
                </a:solidFill>
              </a:rPr>
              <a:t>Afficher les valeurs</a:t>
            </a:r>
            <a:r>
              <a:rPr lang="fr-FR" sz="2800" dirty="0"/>
              <a:t>, </a:t>
            </a:r>
            <a:r>
              <a:rPr lang="fr-FR" sz="2800" dirty="0">
                <a:solidFill>
                  <a:srgbClr val="FFFF00"/>
                </a:solidFill>
              </a:rPr>
              <a:t>% de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7052D1E-972A-4F8E-73ED-2D876277D387}"/>
              </a:ext>
            </a:extLst>
          </p:cNvPr>
          <p:cNvSpPr txBox="1">
            <a:spLocks/>
          </p:cNvSpPr>
          <p:nvPr/>
        </p:nvSpPr>
        <p:spPr>
          <a:xfrm>
            <a:off x="356457" y="1273854"/>
            <a:ext cx="9747115" cy="497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Sélectionner </a:t>
            </a:r>
            <a:r>
              <a:rPr lang="fr-FR" sz="2800" dirty="0">
                <a:solidFill>
                  <a:srgbClr val="FFFF00"/>
                </a:solidFill>
              </a:rPr>
              <a:t>AGENCE</a:t>
            </a:r>
            <a:r>
              <a:rPr lang="fr-FR" sz="2800" dirty="0"/>
              <a:t> dans </a:t>
            </a:r>
            <a:r>
              <a:rPr lang="fr-FR" sz="2800" dirty="0">
                <a:solidFill>
                  <a:srgbClr val="FFFF00"/>
                </a:solidFill>
              </a:rPr>
              <a:t>Champs de base :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165FC683-D939-C828-1089-68278D1298AA}"/>
              </a:ext>
            </a:extLst>
          </p:cNvPr>
          <p:cNvSpPr txBox="1">
            <a:spLocks/>
          </p:cNvSpPr>
          <p:nvPr/>
        </p:nvSpPr>
        <p:spPr>
          <a:xfrm>
            <a:off x="356457" y="1723809"/>
            <a:ext cx="9747115" cy="497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Sélectionner </a:t>
            </a:r>
            <a:r>
              <a:rPr lang="fr-FR" sz="2800" dirty="0">
                <a:solidFill>
                  <a:srgbClr val="FFFF00"/>
                </a:solidFill>
              </a:rPr>
              <a:t>(suivant)</a:t>
            </a:r>
            <a:r>
              <a:rPr lang="fr-FR" sz="2800" dirty="0"/>
              <a:t> dans </a:t>
            </a:r>
            <a:r>
              <a:rPr lang="fr-FR" sz="2800" dirty="0">
                <a:solidFill>
                  <a:srgbClr val="FFFF00"/>
                </a:solidFill>
              </a:rPr>
              <a:t>Élément de base :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CE992B89-0BC7-47A5-A050-4FF12809ACDE}"/>
              </a:ext>
            </a:extLst>
          </p:cNvPr>
          <p:cNvSpPr/>
          <p:nvPr/>
        </p:nvSpPr>
        <p:spPr>
          <a:xfrm rot="5400000" flipV="1">
            <a:off x="3385226" y="4239915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228BE8D2-2295-C480-9C5E-0862C2EFB25D}"/>
              </a:ext>
            </a:extLst>
          </p:cNvPr>
          <p:cNvSpPr/>
          <p:nvPr/>
        </p:nvSpPr>
        <p:spPr>
          <a:xfrm rot="5400000" flipV="1">
            <a:off x="3367578" y="4934904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D83F454-C30D-1A84-D20F-09259F284197}"/>
              </a:ext>
            </a:extLst>
          </p:cNvPr>
          <p:cNvSpPr/>
          <p:nvPr/>
        </p:nvSpPr>
        <p:spPr>
          <a:xfrm rot="5400000" flipV="1">
            <a:off x="5771643" y="4972837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025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7" grpId="0"/>
      <p:bldP spid="9" grpId="0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1EA9A7B-E73C-83CC-2E4D-4D32F63B7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11" y="1978378"/>
            <a:ext cx="7011383" cy="40812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CALCULS AVEC DES %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82055"/>
            <a:ext cx="11940910" cy="623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Explication du calcul réalisé : </a:t>
            </a:r>
            <a:r>
              <a:rPr lang="fr-FR" sz="2800" dirty="0">
                <a:solidFill>
                  <a:srgbClr val="FFFF00"/>
                </a:solidFill>
              </a:rPr>
              <a:t>% agence par agence suivante</a:t>
            </a:r>
          </a:p>
        </p:txBody>
      </p:sp>
      <p:sp>
        <p:nvSpPr>
          <p:cNvPr id="2" name="Légende : flèche courbée à une bordure 1">
            <a:extLst>
              <a:ext uri="{FF2B5EF4-FFF2-40B4-BE49-F238E27FC236}">
                <a16:creationId xmlns:a16="http://schemas.microsoft.com/office/drawing/2014/main" id="{4AA61645-80C5-FE65-B820-562F42A904F2}"/>
              </a:ext>
            </a:extLst>
          </p:cNvPr>
          <p:cNvSpPr/>
          <p:nvPr/>
        </p:nvSpPr>
        <p:spPr>
          <a:xfrm>
            <a:off x="8605738" y="2308240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97,45% =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184 043 €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/>
              <a:t>/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188 862 €</a:t>
            </a: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D942773B-7067-2D5C-1597-8674DDEC23DB}"/>
              </a:ext>
            </a:extLst>
          </p:cNvPr>
          <p:cNvSpPr/>
          <p:nvPr/>
        </p:nvSpPr>
        <p:spPr>
          <a:xfrm>
            <a:off x="8605737" y="2619818"/>
            <a:ext cx="3531139" cy="6231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136"/>
              <a:gd name="adj6" fmla="val -4088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88,74% = </a:t>
            </a: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188 862 € </a:t>
            </a:r>
            <a:r>
              <a:rPr lang="fr-FR" dirty="0"/>
              <a:t>/ </a:t>
            </a:r>
            <a:r>
              <a:rPr lang="fr-FR" dirty="0">
                <a:solidFill>
                  <a:srgbClr val="00B050"/>
                </a:solidFill>
              </a:rPr>
              <a:t>212 817 €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BDA64-B5BB-3BD6-1670-CC8B51271D75}"/>
              </a:ext>
            </a:extLst>
          </p:cNvPr>
          <p:cNvSpPr/>
          <p:nvPr/>
        </p:nvSpPr>
        <p:spPr>
          <a:xfrm>
            <a:off x="3521413" y="3860989"/>
            <a:ext cx="1429966" cy="2423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F1A837-C9B3-AA1C-BB36-6D5D6966A6E1}"/>
              </a:ext>
            </a:extLst>
          </p:cNvPr>
          <p:cNvSpPr/>
          <p:nvPr/>
        </p:nvSpPr>
        <p:spPr>
          <a:xfrm>
            <a:off x="3521413" y="3242974"/>
            <a:ext cx="1429966" cy="242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DE6250-6D7E-F009-E8A5-B9FC14C72614}"/>
              </a:ext>
            </a:extLst>
          </p:cNvPr>
          <p:cNvSpPr/>
          <p:nvPr/>
        </p:nvSpPr>
        <p:spPr>
          <a:xfrm>
            <a:off x="3521413" y="3551981"/>
            <a:ext cx="1429966" cy="242312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4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7" grpId="0" animBg="1"/>
      <p:bldP spid="9" grpId="0" animBg="1"/>
      <p:bldP spid="11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2803</TotalTime>
  <Words>542</Words>
  <Application>Microsoft Office PowerPoint</Application>
  <PresentationFormat>Grand écran</PresentationFormat>
  <Paragraphs>93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460</cp:revision>
  <dcterms:created xsi:type="dcterms:W3CDTF">2022-09-28T14:03:26Z</dcterms:created>
  <dcterms:modified xsi:type="dcterms:W3CDTF">2023-03-13T09:48:37Z</dcterms:modified>
</cp:coreProperties>
</file>