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2" r:id="rId2"/>
    <p:sldId id="260" r:id="rId3"/>
    <p:sldId id="261" r:id="rId4"/>
    <p:sldId id="270" r:id="rId5"/>
    <p:sldId id="271" r:id="rId6"/>
    <p:sldId id="272" r:id="rId7"/>
    <p:sldId id="262" r:id="rId8"/>
    <p:sldId id="273" r:id="rId9"/>
    <p:sldId id="274" r:id="rId10"/>
    <p:sldId id="275" r:id="rId11"/>
    <p:sldId id="276" r:id="rId12"/>
    <p:sldId id="277" r:id="rId13"/>
    <p:sldId id="284" r:id="rId14"/>
    <p:sldId id="263" r:id="rId15"/>
    <p:sldId id="278" r:id="rId16"/>
    <p:sldId id="279" r:id="rId17"/>
    <p:sldId id="280" r:id="rId18"/>
    <p:sldId id="281" r:id="rId1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7.xml"/><Relationship Id="rId13" Type="http://schemas.openxmlformats.org/officeDocument/2006/relationships/image" Target="../media/image9.svg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21" Type="http://schemas.openxmlformats.org/officeDocument/2006/relationships/image" Target="../media/image15.svg"/><Relationship Id="rId7" Type="http://schemas.openxmlformats.org/officeDocument/2006/relationships/image" Target="../media/image5.svg"/><Relationship Id="rId12" Type="http://schemas.openxmlformats.org/officeDocument/2006/relationships/image" Target="../media/image8.png"/><Relationship Id="rId17" Type="http://schemas.openxmlformats.org/officeDocument/2006/relationships/slide" Target="../slides/slide16.xml"/><Relationship Id="rId2" Type="http://schemas.openxmlformats.org/officeDocument/2006/relationships/slide" Target="../slides/slide2.xml"/><Relationship Id="rId16" Type="http://schemas.openxmlformats.org/officeDocument/2006/relationships/image" Target="../media/image11.svg"/><Relationship Id="rId20" Type="http://schemas.openxmlformats.org/officeDocument/2006/relationships/image" Target="../media/image14.png"/><Relationship Id="rId1" Type="http://schemas.openxmlformats.org/officeDocument/2006/relationships/slide" Target="../slides/slide18.xml"/><Relationship Id="rId6" Type="http://schemas.openxmlformats.org/officeDocument/2006/relationships/image" Target="../media/image4.png"/><Relationship Id="rId11" Type="http://schemas.openxmlformats.org/officeDocument/2006/relationships/slide" Target="../slides/slide13.xml"/><Relationship Id="rId5" Type="http://schemas.openxmlformats.org/officeDocument/2006/relationships/slide" Target="../slides/slide3.xml"/><Relationship Id="rId15" Type="http://schemas.openxmlformats.org/officeDocument/2006/relationships/image" Target="../media/image10.png"/><Relationship Id="rId10" Type="http://schemas.openxmlformats.org/officeDocument/2006/relationships/image" Target="../media/image7.svg"/><Relationship Id="rId19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slide" Target="../slides/slide14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une liste sous forme de tableau structuré 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options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segments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8D9FE8F9-4E25-41CB-8C28-E6BE3BA127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segment</a:t>
          </a:r>
        </a:p>
      </dgm:t>
    </dgm:pt>
    <dgm:pt modelId="{FD164AFF-20CC-444E-9B3F-D7B323E9E740}" type="parTrans" cxnId="{62E6B2B2-DBD7-40EB-827B-EDBF76BD0BA6}">
      <dgm:prSet/>
      <dgm:spPr/>
      <dgm:t>
        <a:bodyPr/>
        <a:lstStyle/>
        <a:p>
          <a:endParaRPr lang="fr-FR"/>
        </a:p>
      </dgm:t>
    </dgm:pt>
    <dgm:pt modelId="{DD7C76A0-1CF7-4DDD-A520-4F6648396387}" type="sibTrans" cxnId="{62E6B2B2-DBD7-40EB-827B-EDBF76BD0BA6}">
      <dgm:prSet/>
      <dgm:spPr/>
      <dgm:t>
        <a:bodyPr/>
        <a:lstStyle/>
        <a:p>
          <a:endParaRPr lang="fr-FR"/>
        </a:p>
      </dgm:t>
    </dgm:pt>
    <dgm:pt modelId="{46A2CA42-70C1-437C-9DE5-86DF61E9BE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Les repères visuels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10C527D-A6CC-4799-9F88-2D00100E347F}" type="parTrans" cxnId="{4A0BE9A9-EE75-4EF3-8855-BC71C4197B40}">
      <dgm:prSet/>
      <dgm:spPr/>
      <dgm:t>
        <a:bodyPr/>
        <a:lstStyle/>
        <a:p>
          <a:endParaRPr lang="fr-FR"/>
        </a:p>
      </dgm:t>
    </dgm:pt>
    <dgm:pt modelId="{A562664C-8055-48B4-9B82-8D5F48F0C568}" type="sibTrans" cxnId="{4A0BE9A9-EE75-4EF3-8855-BC71C4197B40}">
      <dgm:prSet/>
      <dgm:spPr/>
      <dgm:t>
        <a:bodyPr/>
        <a:lstStyle/>
        <a:p>
          <a:endParaRPr lang="fr-FR"/>
        </a:p>
      </dgm:t>
    </dgm:pt>
    <dgm:pt modelId="{65B83BC9-BE85-4DD2-A095-8DBD5E3F0A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Onglet Segment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EAEB43F-62F1-4287-86AA-FF899F506407}" type="parTrans" cxnId="{F0EBCEA4-754B-4585-819F-872BC31D48B2}">
      <dgm:prSet/>
      <dgm:spPr/>
      <dgm:t>
        <a:bodyPr/>
        <a:lstStyle/>
        <a:p>
          <a:endParaRPr lang="fr-FR"/>
        </a:p>
      </dgm:t>
    </dgm:pt>
    <dgm:pt modelId="{CCE1D4F7-D640-4125-86D6-2F0ADB0106E7}" type="sibTrans" cxnId="{F0EBCEA4-754B-4585-819F-872BC31D48B2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7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7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7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7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7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7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7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7">
        <dgm:presLayoutVars>
          <dgm:chMax val="0"/>
          <dgm:chPref val="0"/>
        </dgm:presLayoutVars>
      </dgm:prSet>
      <dgm:spPr/>
    </dgm:pt>
    <dgm:pt modelId="{67A02379-9EA9-476A-8BBF-F376C7CB5055}" type="pres">
      <dgm:prSet presAssocID="{3631563B-CF3A-4FE0-AB93-DB23E6309E65}" presName="sibTrans" presStyleCnt="0"/>
      <dgm:spPr/>
    </dgm:pt>
    <dgm:pt modelId="{A7834E2E-BA31-480A-B988-44EFFD4AE6E6}" type="pres">
      <dgm:prSet presAssocID="{8D9FE8F9-4E25-41CB-8C28-E6BE3BA127D6}" presName="compNode" presStyleCnt="0"/>
      <dgm:spPr/>
    </dgm:pt>
    <dgm:pt modelId="{443FE9DF-AF39-4643-8C48-2F2E715691C7}" type="pres">
      <dgm:prSet presAssocID="{8D9FE8F9-4E25-41CB-8C28-E6BE3BA127D6}" presName="bgRect" presStyleLbl="bgShp" presStyleIdx="4" presStyleCnt="7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4" action="ppaction://hlinksldjump"/>
          </dgm14:cNvPr>
        </a:ext>
      </dgm:extLst>
    </dgm:pt>
    <dgm:pt modelId="{D866FC5D-22C5-447A-BC44-CDC4C319202F}" type="pres">
      <dgm:prSet presAssocID="{8D9FE8F9-4E25-41CB-8C28-E6BE3BA127D6}" presName="iconRect" presStyleLbl="node1" presStyleIdx="4" presStyleCnt="7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ED63965-361A-4CE5-9D8D-8C677E0C9A32}" type="pres">
      <dgm:prSet presAssocID="{8D9FE8F9-4E25-41CB-8C28-E6BE3BA127D6}" presName="spaceRect" presStyleCnt="0"/>
      <dgm:spPr/>
    </dgm:pt>
    <dgm:pt modelId="{7D925837-3C70-4434-8631-2D1EA539CFAB}" type="pres">
      <dgm:prSet presAssocID="{8D9FE8F9-4E25-41CB-8C28-E6BE3BA127D6}" presName="parTx" presStyleLbl="revTx" presStyleIdx="4" presStyleCnt="7">
        <dgm:presLayoutVars>
          <dgm:chMax val="0"/>
          <dgm:chPref val="0"/>
        </dgm:presLayoutVars>
      </dgm:prSet>
      <dgm:spPr/>
    </dgm:pt>
    <dgm:pt modelId="{9417DA9F-CF12-4C0D-937F-80CE51B1C7ED}" type="pres">
      <dgm:prSet presAssocID="{DD7C76A0-1CF7-4DDD-A520-4F6648396387}" presName="sibTrans" presStyleCnt="0"/>
      <dgm:spPr/>
    </dgm:pt>
    <dgm:pt modelId="{C01D603A-0A89-4012-BA80-DCDD01C511F1}" type="pres">
      <dgm:prSet presAssocID="{46A2CA42-70C1-437C-9DE5-86DF61E9BEE2}" presName="compNode" presStyleCnt="0"/>
      <dgm:spPr/>
    </dgm:pt>
    <dgm:pt modelId="{0ADBDA1A-8EAB-4321-B4FC-B61AA862CCCD}" type="pres">
      <dgm:prSet presAssocID="{46A2CA42-70C1-437C-9DE5-86DF61E9BEE2}" presName="bgRect" presStyleLbl="bgShp" presStyleIdx="5" presStyleCnt="7"/>
      <dgm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7" action="ppaction://hlinksldjump"/>
          </dgm14:cNvPr>
        </a:ext>
      </dgm:extLst>
    </dgm:pt>
    <dgm:pt modelId="{059A88E2-93CD-46FA-8D2B-B67CE8D60B3D}" type="pres">
      <dgm:prSet presAssocID="{46A2CA42-70C1-437C-9DE5-86DF61E9BEE2}" presName="iconRect" presStyleLbl="node1" presStyleIdx="5" presStyleCnt="7"/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E07F45CB-F9B2-46CC-B8CF-80258B6494E4}" type="pres">
      <dgm:prSet presAssocID="{46A2CA42-70C1-437C-9DE5-86DF61E9BEE2}" presName="spaceRect" presStyleCnt="0"/>
      <dgm:spPr/>
    </dgm:pt>
    <dgm:pt modelId="{7A82508C-FF15-4C9A-B23B-0FC765876373}" type="pres">
      <dgm:prSet presAssocID="{46A2CA42-70C1-437C-9DE5-86DF61E9BEE2}" presName="parTx" presStyleLbl="revTx" presStyleIdx="5" presStyleCnt="7">
        <dgm:presLayoutVars>
          <dgm:chMax val="0"/>
          <dgm:chPref val="0"/>
        </dgm:presLayoutVars>
      </dgm:prSet>
      <dgm:spPr/>
    </dgm:pt>
    <dgm:pt modelId="{167102B0-C099-4312-B4AA-BA4058F3AEF4}" type="pres">
      <dgm:prSet presAssocID="{A562664C-8055-48B4-9B82-8D5F48F0C568}" presName="sibTrans" presStyleCnt="0"/>
      <dgm:spPr/>
    </dgm:pt>
    <dgm:pt modelId="{CF0C6DEF-FD5F-4CC0-A6E5-FFB5B3CB28DA}" type="pres">
      <dgm:prSet presAssocID="{65B83BC9-BE85-4DD2-A095-8DBD5E3F0A76}" presName="compNode" presStyleCnt="0"/>
      <dgm:spPr/>
    </dgm:pt>
    <dgm:pt modelId="{068657F1-29B4-44D9-9286-B7915053B8BB}" type="pres">
      <dgm:prSet presAssocID="{65B83BC9-BE85-4DD2-A095-8DBD5E3F0A76}" presName="bgRect" presStyleLbl="bgShp" presStyleIdx="6" presStyleCnt="7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3125F7C-448E-4B49-A5D1-0E467F42396F}" type="pres">
      <dgm:prSet presAssocID="{65B83BC9-BE85-4DD2-A095-8DBD5E3F0A76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D90ACCA1-DB90-49BD-9535-E3CDF3524D7E}" type="pres">
      <dgm:prSet presAssocID="{65B83BC9-BE85-4DD2-A095-8DBD5E3F0A76}" presName="spaceRect" presStyleCnt="0"/>
      <dgm:spPr/>
    </dgm:pt>
    <dgm:pt modelId="{1B05A509-6577-4917-84CE-6C9DBA34AF7E}" type="pres">
      <dgm:prSet presAssocID="{65B83BC9-BE85-4DD2-A095-8DBD5E3F0A76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841501E-B65D-443E-9456-55B10D2C104D}" type="presOf" srcId="{65B83BC9-BE85-4DD2-A095-8DBD5E3F0A76}" destId="{1B05A509-6577-4917-84CE-6C9DBA34AF7E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7F5588F-6145-458C-9ABE-82658ABB57A4}" type="presOf" srcId="{8D9FE8F9-4E25-41CB-8C28-E6BE3BA127D6}" destId="{7D925837-3C70-4434-8631-2D1EA539CFAB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F0EBCEA4-754B-4585-819F-872BC31D48B2}" srcId="{162F69A6-0780-49EA-A6A8-3965C12489B2}" destId="{65B83BC9-BE85-4DD2-A095-8DBD5E3F0A76}" srcOrd="6" destOrd="0" parTransId="{1EAEB43F-62F1-4287-86AA-FF899F506407}" sibTransId="{CCE1D4F7-D640-4125-86D6-2F0ADB0106E7}"/>
    <dgm:cxn modelId="{DC6D01A6-D875-4EC6-AE33-303A718DE3CC}" type="presOf" srcId="{46A2CA42-70C1-437C-9DE5-86DF61E9BEE2}" destId="{7A82508C-FF15-4C9A-B23B-0FC765876373}" srcOrd="0" destOrd="0" presId="urn:microsoft.com/office/officeart/2018/2/layout/IconVerticalSolidList#1"/>
    <dgm:cxn modelId="{4A0BE9A9-EE75-4EF3-8855-BC71C4197B40}" srcId="{162F69A6-0780-49EA-A6A8-3965C12489B2}" destId="{46A2CA42-70C1-437C-9DE5-86DF61E9BEE2}" srcOrd="5" destOrd="0" parTransId="{710C527D-A6CC-4799-9F88-2D00100E347F}" sibTransId="{A562664C-8055-48B4-9B82-8D5F48F0C568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62E6B2B2-DBD7-40EB-827B-EDBF76BD0BA6}" srcId="{162F69A6-0780-49EA-A6A8-3965C12489B2}" destId="{8D9FE8F9-4E25-41CB-8C28-E6BE3BA127D6}" srcOrd="4" destOrd="0" parTransId="{FD164AFF-20CC-444E-9B3F-D7B323E9E740}" sibTransId="{DD7C76A0-1CF7-4DDD-A520-4F6648396387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  <dgm:cxn modelId="{642FD21B-A1A8-46A1-A771-505E5156CF08}" type="presParOf" srcId="{05261D3E-3CC7-4C85-9E09-D67FC777908C}" destId="{67A02379-9EA9-476A-8BBF-F376C7CB5055}" srcOrd="7" destOrd="0" presId="urn:microsoft.com/office/officeart/2018/2/layout/IconVerticalSolidList#1"/>
    <dgm:cxn modelId="{636CD899-DCED-4CD7-A427-249CDDFABA9A}" type="presParOf" srcId="{05261D3E-3CC7-4C85-9E09-D67FC777908C}" destId="{A7834E2E-BA31-480A-B988-44EFFD4AE6E6}" srcOrd="8" destOrd="0" presId="urn:microsoft.com/office/officeart/2018/2/layout/IconVerticalSolidList#1"/>
    <dgm:cxn modelId="{DA570874-EA6D-4AD9-8F17-E6289A7D3127}" type="presParOf" srcId="{A7834E2E-BA31-480A-B988-44EFFD4AE6E6}" destId="{443FE9DF-AF39-4643-8C48-2F2E715691C7}" srcOrd="0" destOrd="0" presId="urn:microsoft.com/office/officeart/2018/2/layout/IconVerticalSolidList#1"/>
    <dgm:cxn modelId="{3149F5CF-8823-47FA-A71F-52A80A4EE98D}" type="presParOf" srcId="{A7834E2E-BA31-480A-B988-44EFFD4AE6E6}" destId="{D866FC5D-22C5-447A-BC44-CDC4C319202F}" srcOrd="1" destOrd="0" presId="urn:microsoft.com/office/officeart/2018/2/layout/IconVerticalSolidList#1"/>
    <dgm:cxn modelId="{93B59B5A-E00A-4920-9663-083D8594B0A4}" type="presParOf" srcId="{A7834E2E-BA31-480A-B988-44EFFD4AE6E6}" destId="{0ED63965-361A-4CE5-9D8D-8C677E0C9A32}" srcOrd="2" destOrd="0" presId="urn:microsoft.com/office/officeart/2018/2/layout/IconVerticalSolidList#1"/>
    <dgm:cxn modelId="{533ACC5D-AE2D-43B9-9777-4BDF7BD09CFF}" type="presParOf" srcId="{A7834E2E-BA31-480A-B988-44EFFD4AE6E6}" destId="{7D925837-3C70-4434-8631-2D1EA539CFAB}" srcOrd="3" destOrd="0" presId="urn:microsoft.com/office/officeart/2018/2/layout/IconVerticalSolidList#1"/>
    <dgm:cxn modelId="{F8F16DB3-25C9-4697-9646-8C5FA4542482}" type="presParOf" srcId="{05261D3E-3CC7-4C85-9E09-D67FC777908C}" destId="{9417DA9F-CF12-4C0D-937F-80CE51B1C7ED}" srcOrd="9" destOrd="0" presId="urn:microsoft.com/office/officeart/2018/2/layout/IconVerticalSolidList#1"/>
    <dgm:cxn modelId="{3EB33008-4631-402B-9489-BADBE94D7FFB}" type="presParOf" srcId="{05261D3E-3CC7-4C85-9E09-D67FC777908C}" destId="{C01D603A-0A89-4012-BA80-DCDD01C511F1}" srcOrd="10" destOrd="0" presId="urn:microsoft.com/office/officeart/2018/2/layout/IconVerticalSolidList#1"/>
    <dgm:cxn modelId="{CA78ADDA-92F0-46C2-8623-2B4ED99F1D82}" type="presParOf" srcId="{C01D603A-0A89-4012-BA80-DCDD01C511F1}" destId="{0ADBDA1A-8EAB-4321-B4FC-B61AA862CCCD}" srcOrd="0" destOrd="0" presId="urn:microsoft.com/office/officeart/2018/2/layout/IconVerticalSolidList#1"/>
    <dgm:cxn modelId="{3E6B14AD-FCBF-4A8C-AAE5-3AAC88C6EA3D}" type="presParOf" srcId="{C01D603A-0A89-4012-BA80-DCDD01C511F1}" destId="{059A88E2-93CD-46FA-8D2B-B67CE8D60B3D}" srcOrd="1" destOrd="0" presId="urn:microsoft.com/office/officeart/2018/2/layout/IconVerticalSolidList#1"/>
    <dgm:cxn modelId="{8F84C404-5EF3-4660-9953-714B71DF869F}" type="presParOf" srcId="{C01D603A-0A89-4012-BA80-DCDD01C511F1}" destId="{E07F45CB-F9B2-46CC-B8CF-80258B6494E4}" srcOrd="2" destOrd="0" presId="urn:microsoft.com/office/officeart/2018/2/layout/IconVerticalSolidList#1"/>
    <dgm:cxn modelId="{02550625-B92E-4711-9FA4-7EE56D01FE3A}" type="presParOf" srcId="{C01D603A-0A89-4012-BA80-DCDD01C511F1}" destId="{7A82508C-FF15-4C9A-B23B-0FC765876373}" srcOrd="3" destOrd="0" presId="urn:microsoft.com/office/officeart/2018/2/layout/IconVerticalSolidList#1"/>
    <dgm:cxn modelId="{78C7BE09-086A-421D-B0EB-CAD74BCF11B1}" type="presParOf" srcId="{05261D3E-3CC7-4C85-9E09-D67FC777908C}" destId="{167102B0-C099-4312-B4AA-BA4058F3AEF4}" srcOrd="11" destOrd="0" presId="urn:microsoft.com/office/officeart/2018/2/layout/IconVerticalSolidList#1"/>
    <dgm:cxn modelId="{4531C2A0-35E7-4888-8426-49804FE6F22D}" type="presParOf" srcId="{05261D3E-3CC7-4C85-9E09-D67FC777908C}" destId="{CF0C6DEF-FD5F-4CC0-A6E5-FFB5B3CB28DA}" srcOrd="12" destOrd="0" presId="urn:microsoft.com/office/officeart/2018/2/layout/IconVerticalSolidList#1"/>
    <dgm:cxn modelId="{1C8BC895-1FF3-4A9A-99E4-84CAAD2B1A30}" type="presParOf" srcId="{CF0C6DEF-FD5F-4CC0-A6E5-FFB5B3CB28DA}" destId="{068657F1-29B4-44D9-9286-B7915053B8BB}" srcOrd="0" destOrd="0" presId="urn:microsoft.com/office/officeart/2018/2/layout/IconVerticalSolidList#1"/>
    <dgm:cxn modelId="{0EADC526-D6A0-4E0F-A836-44D6CA8F552A}" type="presParOf" srcId="{CF0C6DEF-FD5F-4CC0-A6E5-FFB5B3CB28DA}" destId="{33125F7C-448E-4B49-A5D1-0E467F42396F}" srcOrd="1" destOrd="0" presId="urn:microsoft.com/office/officeart/2018/2/layout/IconVerticalSolidList#1"/>
    <dgm:cxn modelId="{5EBC4DA8-44AB-49F3-B878-09ADB9F6549C}" type="presParOf" srcId="{CF0C6DEF-FD5F-4CC0-A6E5-FFB5B3CB28DA}" destId="{D90ACCA1-DB90-49BD-9535-E3CDF3524D7E}" srcOrd="2" destOrd="0" presId="urn:microsoft.com/office/officeart/2018/2/layout/IconVerticalSolidList#1"/>
    <dgm:cxn modelId="{58A4788B-728B-400C-8D87-180AFF461E45}" type="presParOf" srcId="{CF0C6DEF-FD5F-4CC0-A6E5-FFB5B3CB28DA}" destId="{1B05A509-6577-4917-84CE-6C9DBA34AF7E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11"/>
        <a:ext cx="5978223" cy="703982"/>
      </dsp:txXfrm>
    </dsp:sp>
    <dsp:sp modelId="{FA3369E0-5B38-4FDD-A9F5-22B9810A03F7}">
      <dsp:nvSpPr>
        <dsp:cNvPr id="0" name=""/>
        <dsp:cNvSpPr/>
      </dsp:nvSpPr>
      <dsp:spPr>
        <a:xfrm>
          <a:off x="0" y="880489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une liste sous forme de tableau structuré </a:t>
          </a:r>
        </a:p>
      </dsp:txBody>
      <dsp:txXfrm>
        <a:off x="813099" y="880489"/>
        <a:ext cx="5978223" cy="703982"/>
      </dsp:txXfrm>
    </dsp:sp>
    <dsp:sp modelId="{D009D6CD-7EA4-481F-8115-E0BF7306AB9C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options</a:t>
          </a:r>
        </a:p>
      </dsp:txBody>
      <dsp:txXfrm>
        <a:off x="813099" y="1760467"/>
        <a:ext cx="5978223" cy="703982"/>
      </dsp:txXfrm>
    </dsp:sp>
    <dsp:sp modelId="{67656573-405D-4FCA-8867-CA2DC696C308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segments</a:t>
          </a:r>
        </a:p>
      </dsp:txBody>
      <dsp:txXfrm>
        <a:off x="813099" y="2640446"/>
        <a:ext cx="5978223" cy="703982"/>
      </dsp:txXfrm>
    </dsp:sp>
    <dsp:sp modelId="{443FE9DF-AF39-4643-8C48-2F2E715691C7}">
      <dsp:nvSpPr>
        <dsp:cNvPr id="0" name=""/>
        <dsp:cNvSpPr/>
      </dsp:nvSpPr>
      <dsp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6FC5D-22C5-447A-BC44-CDC4C319202F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25837-3C70-4434-8631-2D1EA539CFAB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segment</a:t>
          </a:r>
        </a:p>
      </dsp:txBody>
      <dsp:txXfrm>
        <a:off x="813099" y="3520424"/>
        <a:ext cx="5978223" cy="703982"/>
      </dsp:txXfrm>
    </dsp:sp>
    <dsp:sp modelId="{0ADBDA1A-8EAB-4321-B4FC-B61AA862CCCD}">
      <dsp:nvSpPr>
        <dsp:cNvPr id="0" name=""/>
        <dsp:cNvSpPr/>
      </dsp:nvSpPr>
      <dsp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A88E2-93CD-46FA-8D2B-B67CE8D60B3D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2508C-FF15-4C9A-B23B-0FC765876373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Les repères visuels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4400402"/>
        <a:ext cx="5978223" cy="703982"/>
      </dsp:txXfrm>
    </dsp:sp>
    <dsp:sp modelId="{068657F1-29B4-44D9-9286-B7915053B8BB}">
      <dsp:nvSpPr>
        <dsp:cNvPr id="0" name=""/>
        <dsp:cNvSpPr/>
      </dsp:nvSpPr>
      <dsp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25F7C-448E-4B49-A5D1-0E467F42396F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5A509-6577-4917-84CE-6C9DBA34AF7E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Onglet Segment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19/04/2023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19/04/2023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4623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0058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98818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64579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76704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46825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0123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26889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08991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381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8772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62254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1019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78822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slide" Target="slide1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098545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FONDAMENTAUX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2114874"/>
            <a:ext cx="10806404" cy="3679436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Les </a:t>
            </a:r>
            <a:r>
              <a:rPr lang="fr-FR" sz="3200" dirty="0">
                <a:solidFill>
                  <a:srgbClr val="FFFF00"/>
                </a:solidFill>
              </a:rPr>
              <a:t>tableaux structurés </a:t>
            </a:r>
            <a:r>
              <a:rPr lang="fr-FR" sz="3200" dirty="0"/>
              <a:t>offrent les avantages suivants </a:t>
            </a:r>
            <a:r>
              <a:rPr lang="fr-FR" sz="3200" dirty="0">
                <a:sym typeface="Wingdings" panose="05000000000000000000" pitchFamily="2" charset="2"/>
              </a:rPr>
              <a:t></a:t>
            </a:r>
            <a:endParaRPr lang="fr-FR" sz="3200" noProof="1"/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noProof="1"/>
              <a:t>Mise en forme automatique grâce aux styles de tableau</a:t>
            </a:r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noProof="1"/>
              <a:t>Ajout des fonctionnalités de filtre et de tris</a:t>
            </a:r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noProof="1"/>
              <a:t>Formule de calcul plus lisible</a:t>
            </a:r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2800" noProof="1"/>
              <a:t>Recopie automatique des formules et de la mise en forme lors de l’ajout de nouvelles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B58CD8-C601-FC66-DF5E-5A00FDB84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84" y="3324820"/>
            <a:ext cx="11365016" cy="14959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12" y="1629902"/>
            <a:ext cx="11132976" cy="1046852"/>
          </a:xfrm>
        </p:spPr>
        <p:txBody>
          <a:bodyPr rtlCol="0">
            <a:noAutofit/>
          </a:bodyPr>
          <a:lstStyle/>
          <a:p>
            <a:pPr marL="0" lvl="1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000" dirty="0"/>
              <a:t>Cliquer dans l’une des cellules de la liste, puis sélectionner l’onglet </a:t>
            </a:r>
            <a:r>
              <a:rPr lang="fr-FR" sz="3000" dirty="0">
                <a:solidFill>
                  <a:srgbClr val="FFFF00"/>
                </a:solidFill>
              </a:rPr>
              <a:t>Insertion </a:t>
            </a:r>
            <a:r>
              <a:rPr lang="fr-FR" sz="3000" dirty="0"/>
              <a:t>et cliquer sur </a:t>
            </a:r>
            <a:r>
              <a:rPr lang="fr-FR" sz="3000" dirty="0">
                <a:solidFill>
                  <a:srgbClr val="FFFF00"/>
                </a:solidFill>
              </a:rPr>
              <a:t>Tableau</a:t>
            </a:r>
            <a:endParaRPr lang="fr-FR" sz="3000" noProof="1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913B67-D9C0-CC1A-D5BB-CE18B0E352A2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une liste sous forme de tableau structuré 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7F45E12-DD9B-5B22-D8F4-50A14BF87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6F72D0B-8F16-E9AD-568B-1DF1871CAC21}"/>
              </a:ext>
            </a:extLst>
          </p:cNvPr>
          <p:cNvSpPr/>
          <p:nvPr/>
        </p:nvSpPr>
        <p:spPr>
          <a:xfrm rot="5400000">
            <a:off x="1876548" y="298502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08CC-048D-7A63-D7B3-B780C67B87D8}"/>
              </a:ext>
            </a:extLst>
          </p:cNvPr>
          <p:cNvSpPr/>
          <p:nvPr/>
        </p:nvSpPr>
        <p:spPr>
          <a:xfrm>
            <a:off x="2537927" y="3735393"/>
            <a:ext cx="560873" cy="66865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6987"/>
            <a:ext cx="11132976" cy="575911"/>
          </a:xfrm>
        </p:spPr>
        <p:txBody>
          <a:bodyPr rtlCol="0">
            <a:normAutofit/>
          </a:bodyPr>
          <a:lstStyle/>
          <a:p>
            <a:pPr marL="457200" lvl="1" indent="0" algn="just">
              <a:spcAft>
                <a:spcPts val="600"/>
              </a:spcAft>
              <a:buNone/>
            </a:pPr>
            <a:r>
              <a:rPr lang="fr-FR" sz="3000" dirty="0"/>
              <a:t>Vérifier et retoucher si nécessaire la sélection proposée par Excel</a:t>
            </a:r>
            <a:endParaRPr lang="fr-FR" sz="30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A51FFD-3B81-D2DB-B9E4-ED1BF4691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498" y="2144193"/>
            <a:ext cx="6669004" cy="45119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75F1766-13F6-F0EA-5D31-C23ED142A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FBF2D11-D319-DAE8-018C-9CC81B3D1925}"/>
              </a:ext>
            </a:extLst>
          </p:cNvPr>
          <p:cNvSpPr txBox="1">
            <a:spLocks/>
          </p:cNvSpPr>
          <p:nvPr/>
        </p:nvSpPr>
        <p:spPr>
          <a:xfrm>
            <a:off x="0" y="1450429"/>
            <a:ext cx="11132976" cy="575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000" dirty="0"/>
              <a:t>Laisser l’option </a:t>
            </a:r>
            <a:r>
              <a:rPr lang="fr-FR" sz="3000" dirty="0">
                <a:solidFill>
                  <a:srgbClr val="FFFF00"/>
                </a:solidFill>
              </a:rPr>
              <a:t>Mon tableau comporte des en-têtes </a:t>
            </a:r>
            <a:r>
              <a:rPr lang="fr-FR" sz="3000" dirty="0"/>
              <a:t>cochée</a:t>
            </a:r>
            <a:endParaRPr lang="fr-FR" sz="3000" noProof="1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F2BB89A1-0054-953D-020D-0DBFDA56B889}"/>
              </a:ext>
            </a:extLst>
          </p:cNvPr>
          <p:cNvSpPr/>
          <p:nvPr/>
        </p:nvSpPr>
        <p:spPr>
          <a:xfrm>
            <a:off x="6327250" y="306408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35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5" grpId="0" uiExpand="1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6AD6A7-8265-64F6-2A82-60806ABDC7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173"/>
          <a:stretch/>
        </p:blipFill>
        <p:spPr>
          <a:xfrm>
            <a:off x="2991430" y="2454397"/>
            <a:ext cx="6209140" cy="40251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49" y="902680"/>
            <a:ext cx="11940851" cy="556967"/>
          </a:xfrm>
        </p:spPr>
        <p:txBody>
          <a:bodyPr rtlCol="0">
            <a:noAutofit/>
          </a:bodyPr>
          <a:lstStyle/>
          <a:p>
            <a:pPr marL="457200" lvl="1" indent="0" algn="just">
              <a:spcAft>
                <a:spcPts val="1200"/>
              </a:spcAft>
              <a:buNone/>
            </a:pPr>
            <a:r>
              <a:rPr lang="fr-FR" sz="3000" dirty="0"/>
              <a:t>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  <a:r>
              <a:rPr lang="fr-FR" sz="3000" dirty="0"/>
              <a:t>. La liste se transforme en mode tableau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3DDBD0-0062-091F-E12C-F394359A8A44}"/>
              </a:ext>
            </a:extLst>
          </p:cNvPr>
          <p:cNvSpPr/>
          <p:nvPr/>
        </p:nvSpPr>
        <p:spPr>
          <a:xfrm>
            <a:off x="3357658" y="2811460"/>
            <a:ext cx="5777011" cy="435593"/>
          </a:xfrm>
          <a:prstGeom prst="rect">
            <a:avLst/>
          </a:prstGeom>
          <a:ln w="28575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4475ABB-4D02-D9C6-53A6-5631E578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A9C554-D68E-6EE4-8E35-246BCEAEB2D8}"/>
              </a:ext>
            </a:extLst>
          </p:cNvPr>
          <p:cNvSpPr txBox="1">
            <a:spLocks/>
          </p:cNvSpPr>
          <p:nvPr/>
        </p:nvSpPr>
        <p:spPr>
          <a:xfrm>
            <a:off x="131100" y="1441950"/>
            <a:ext cx="11940851" cy="982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Les boutons permettant de </a:t>
            </a:r>
            <a:r>
              <a:rPr lang="fr-FR" sz="3000" dirty="0">
                <a:solidFill>
                  <a:srgbClr val="FFFF00"/>
                </a:solidFill>
              </a:rPr>
              <a:t>filtrer</a:t>
            </a:r>
            <a:r>
              <a:rPr lang="fr-FR" sz="3000" dirty="0"/>
              <a:t> et de </a:t>
            </a:r>
            <a:r>
              <a:rPr lang="fr-FR" sz="3000" dirty="0">
                <a:solidFill>
                  <a:srgbClr val="FFFF00"/>
                </a:solidFill>
              </a:rPr>
              <a:t>trier</a:t>
            </a:r>
            <a:r>
              <a:rPr lang="fr-FR" sz="3000" dirty="0"/>
              <a:t> apparaissent sur les titres de colonnes</a:t>
            </a:r>
          </a:p>
        </p:txBody>
      </p:sp>
    </p:spTree>
    <p:extLst>
      <p:ext uri="{BB962C8B-B14F-4D97-AF65-F5344CB8AC3E}">
        <p14:creationId xmlns:p14="http://schemas.microsoft.com/office/powerpoint/2010/main" val="61201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16" grpId="0" animBg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EEC3D0FF-B59D-47D4-8EEE-5EF3EA7C3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01677" y="6562004"/>
            <a:ext cx="2552123" cy="15947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Segments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6" y="1258530"/>
            <a:ext cx="11132976" cy="583838"/>
          </a:xfrm>
        </p:spPr>
        <p:txBody>
          <a:bodyPr rtlCol="0">
            <a:normAutofit/>
          </a:bodyPr>
          <a:lstStyle/>
          <a:p>
            <a:pPr marL="179388" lvl="1" indent="0" algn="just">
              <a:spcAft>
                <a:spcPts val="1200"/>
              </a:spcAft>
              <a:buNone/>
            </a:pPr>
            <a:r>
              <a:rPr lang="fr-FR" sz="3000" dirty="0"/>
              <a:t>Un nouvel onglet </a:t>
            </a:r>
            <a:r>
              <a:rPr lang="fr-FR" sz="3000" dirty="0">
                <a:solidFill>
                  <a:srgbClr val="FFFF00"/>
                </a:solidFill>
              </a:rPr>
              <a:t>Création de tableau </a:t>
            </a:r>
            <a:r>
              <a:rPr lang="fr-FR" sz="3000" dirty="0"/>
              <a:t>apparaît</a:t>
            </a:r>
            <a:endParaRPr lang="fr-FR" sz="3000" noProof="1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56D894-BA28-997C-6817-45BAF1058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75" y="2437770"/>
            <a:ext cx="11865650" cy="10266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68EDACD-E5ED-77A5-0ECE-C0560DBC4E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72958913-8523-9AB5-604A-3978B2D969DC}"/>
              </a:ext>
            </a:extLst>
          </p:cNvPr>
          <p:cNvSpPr/>
          <p:nvPr/>
        </p:nvSpPr>
        <p:spPr>
          <a:xfrm rot="5400000">
            <a:off x="6299258" y="202830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8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6529593-A296-644D-AC07-032244502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04" y="1630660"/>
            <a:ext cx="11758393" cy="13927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9C23323-E66C-41EC-FBDC-C2C6A7FB2E73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options…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84BBF1C-C175-1677-5D62-B59E63984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CA36DC18-D8E1-A1AF-25F5-F100F2276AF7}"/>
              </a:ext>
            </a:extLst>
          </p:cNvPr>
          <p:cNvSpPr/>
          <p:nvPr/>
        </p:nvSpPr>
        <p:spPr>
          <a:xfrm>
            <a:off x="2900750" y="3834620"/>
            <a:ext cx="5331475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0883"/>
              <a:gd name="adj6" fmla="val -3670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Option qui permet de renommer le tableau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3AE2F18-3E81-894A-0229-A9E80ECCC4D0}"/>
              </a:ext>
            </a:extLst>
          </p:cNvPr>
          <p:cNvSpPr txBox="1">
            <a:spLocks/>
          </p:cNvSpPr>
          <p:nvPr/>
        </p:nvSpPr>
        <p:spPr>
          <a:xfrm>
            <a:off x="125574" y="4701540"/>
            <a:ext cx="11940851" cy="8420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400" dirty="0"/>
              <a:t>Option importante car elle va permettre de simplifier la lecture et la compréhension des formules de calculs</a:t>
            </a:r>
          </a:p>
        </p:txBody>
      </p:sp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" grpId="0" build="p"/>
      <p:bldP spid="9" grpId="0" animBg="1"/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D29FC36-16E8-49DA-B4FC-C6C01EC07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90" y="1460363"/>
            <a:ext cx="10189020" cy="19639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59B637D-B0DF-BA2B-AA0F-0E0B1DC8D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6CD7B745-DFA5-0D08-17E0-13C406DC1396}"/>
              </a:ext>
            </a:extLst>
          </p:cNvPr>
          <p:cNvSpPr/>
          <p:nvPr/>
        </p:nvSpPr>
        <p:spPr>
          <a:xfrm flipH="1">
            <a:off x="288175" y="4615797"/>
            <a:ext cx="6009984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62665"/>
              <a:gd name="adj6" fmla="val -3313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Option qui permet de modifier l’apparence du tableau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2C0CA6-1CD0-DED2-9E56-AF9C940C1C8A}"/>
              </a:ext>
            </a:extLst>
          </p:cNvPr>
          <p:cNvSpPr/>
          <p:nvPr/>
        </p:nvSpPr>
        <p:spPr>
          <a:xfrm>
            <a:off x="6707347" y="2148986"/>
            <a:ext cx="4358759" cy="855471"/>
          </a:xfrm>
          <a:prstGeom prst="rect">
            <a:avLst/>
          </a:prstGeom>
          <a:ln w="28575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374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0909768-DE63-E12B-0CE1-88851F6CA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97" y="1404306"/>
            <a:ext cx="7276138" cy="14025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21396B-2F75-1CB0-6AD8-23CFF9985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486" y="2379352"/>
            <a:ext cx="4332755" cy="1639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20CA08-B73F-804E-C35C-AE9CA0779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86" y="4181883"/>
            <a:ext cx="4344158" cy="16507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18054147-C2CC-9407-21E0-E22107457EB8}"/>
              </a:ext>
            </a:extLst>
          </p:cNvPr>
          <p:cNvSpPr/>
          <p:nvPr/>
        </p:nvSpPr>
        <p:spPr>
          <a:xfrm>
            <a:off x="6710086" y="3510525"/>
            <a:ext cx="746449" cy="116841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Graphique 3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8762087F-ABA6-7A99-B362-0883ABBD4A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26B37913-DB70-DBCE-DADA-ECAF071C91F0}"/>
              </a:ext>
            </a:extLst>
          </p:cNvPr>
          <p:cNvSpPr/>
          <p:nvPr/>
        </p:nvSpPr>
        <p:spPr>
          <a:xfrm flipH="1">
            <a:off x="368968" y="4181883"/>
            <a:ext cx="1982341" cy="176462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7583"/>
              <a:gd name="adj6" fmla="val -3313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Option qui permet d’afficher ou de masquer les boutons de filtres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F4DA80C-F702-9E0B-F28A-57ECE9251E3B}"/>
              </a:ext>
            </a:extLst>
          </p:cNvPr>
          <p:cNvSpPr>
            <a:spLocks noChangeAspect="1"/>
          </p:cNvSpPr>
          <p:nvPr/>
        </p:nvSpPr>
        <p:spPr>
          <a:xfrm>
            <a:off x="9212422" y="2560133"/>
            <a:ext cx="432000" cy="432000"/>
          </a:xfrm>
          <a:prstGeom prst="ellipse">
            <a:avLst/>
          </a:prstGeom>
          <a:ln w="28575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BC3958B-3A30-A5A4-9759-8A3D3C749F5E}"/>
              </a:ext>
            </a:extLst>
          </p:cNvPr>
          <p:cNvSpPr>
            <a:spLocks noChangeAspect="1"/>
          </p:cNvSpPr>
          <p:nvPr/>
        </p:nvSpPr>
        <p:spPr>
          <a:xfrm>
            <a:off x="10412572" y="2560133"/>
            <a:ext cx="432000" cy="432000"/>
          </a:xfrm>
          <a:prstGeom prst="ellipse">
            <a:avLst/>
          </a:prstGeom>
          <a:ln w="28575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C21707D-C388-DB05-4D42-16F28E2528C6}"/>
              </a:ext>
            </a:extLst>
          </p:cNvPr>
          <p:cNvSpPr>
            <a:spLocks noChangeAspect="1"/>
          </p:cNvSpPr>
          <p:nvPr/>
        </p:nvSpPr>
        <p:spPr>
          <a:xfrm>
            <a:off x="11631772" y="2560133"/>
            <a:ext cx="432000" cy="432000"/>
          </a:xfrm>
          <a:prstGeom prst="ellipse">
            <a:avLst/>
          </a:prstGeom>
          <a:ln w="28575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19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0" grpId="0" animBg="1"/>
      <p:bldP spid="7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B9629CE-F118-A05E-0173-B3CC9C193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548" y="1566273"/>
            <a:ext cx="4092058" cy="51150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DDEDEF9-3958-CABC-B960-93302E81C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5496" y="3476388"/>
            <a:ext cx="3845517" cy="1370200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2800" dirty="0"/>
              <a:t>Options disponibles sur les colonnes contenant des dates</a:t>
            </a:r>
          </a:p>
          <a:p>
            <a:pPr algn="just">
              <a:spcAft>
                <a:spcPts val="1200"/>
              </a:spcAft>
            </a:pPr>
            <a:endParaRPr lang="fr-FR" sz="2800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5E2C2B-7011-DE5F-331F-46A84AC0EB53}"/>
              </a:ext>
            </a:extLst>
          </p:cNvPr>
          <p:cNvSpPr txBox="1">
            <a:spLocks/>
          </p:cNvSpPr>
          <p:nvPr/>
        </p:nvSpPr>
        <p:spPr>
          <a:xfrm>
            <a:off x="369341" y="887963"/>
            <a:ext cx="4493268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Filtres </a:t>
            </a:r>
            <a:r>
              <a:rPr lang="fr-FR" sz="2800" dirty="0">
                <a:solidFill>
                  <a:srgbClr val="FFFF00"/>
                </a:solidFill>
              </a:rPr>
              <a:t>chronologiques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18054147-C2CC-9407-21E0-E22107457EB8}"/>
              </a:ext>
            </a:extLst>
          </p:cNvPr>
          <p:cNvSpPr/>
          <p:nvPr/>
        </p:nvSpPr>
        <p:spPr>
          <a:xfrm rot="4645055" flipV="1">
            <a:off x="6772982" y="2393904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60FC949-540B-A685-DD89-A2BACF1F62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5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2" grpId="0" animBg="1"/>
      <p:bldP spid="2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4B235B2-3C1E-5D98-4BC7-F0B293BF9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576" y="1732376"/>
            <a:ext cx="4709244" cy="49275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DDEDEF9-3958-CABC-B960-93302E81C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323" y="3819620"/>
            <a:ext cx="3845517" cy="1370200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2800" dirty="0"/>
              <a:t>Options disponibles sur les colonnes contenant du texte</a:t>
            </a:r>
          </a:p>
          <a:p>
            <a:pPr algn="just">
              <a:spcAft>
                <a:spcPts val="1200"/>
              </a:spcAft>
            </a:pPr>
            <a:endParaRPr lang="fr-FR" sz="2800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5E2C2B-7011-DE5F-331F-46A84AC0EB53}"/>
              </a:ext>
            </a:extLst>
          </p:cNvPr>
          <p:cNvSpPr txBox="1">
            <a:spLocks/>
          </p:cNvSpPr>
          <p:nvPr/>
        </p:nvSpPr>
        <p:spPr>
          <a:xfrm>
            <a:off x="369341" y="887963"/>
            <a:ext cx="4493268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None/>
            </a:pPr>
            <a:r>
              <a:rPr lang="fr-FR" sz="2800" dirty="0"/>
              <a:t>Filtres </a:t>
            </a:r>
            <a:r>
              <a:rPr lang="fr-FR" sz="2800" dirty="0">
                <a:solidFill>
                  <a:srgbClr val="FFFF00"/>
                </a:solidFill>
              </a:rPr>
              <a:t>textuels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18054147-C2CC-9407-21E0-E22107457EB8}"/>
              </a:ext>
            </a:extLst>
          </p:cNvPr>
          <p:cNvSpPr/>
          <p:nvPr/>
        </p:nvSpPr>
        <p:spPr>
          <a:xfrm rot="4645055" flipV="1">
            <a:off x="6217809" y="2737136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60FD4CF-7E77-34B6-BF89-5F6C93732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4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2" grpId="0" animBg="1"/>
      <p:bldP spid="2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A6D698-16A5-54AD-3544-6A5776398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9" y="1532766"/>
            <a:ext cx="5735905" cy="51113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DDEDEF9-3958-CABC-B960-93302E81C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194" y="3737976"/>
            <a:ext cx="3845517" cy="1370200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2800" dirty="0"/>
              <a:t>Options disponibles sur les colonnes contenant des valeurs numériques</a:t>
            </a:r>
          </a:p>
          <a:p>
            <a:pPr algn="just">
              <a:spcAft>
                <a:spcPts val="1200"/>
              </a:spcAft>
            </a:pPr>
            <a:endParaRPr lang="fr-FR" sz="2800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E5E2C2B-7011-DE5F-331F-46A84AC0EB53}"/>
              </a:ext>
            </a:extLst>
          </p:cNvPr>
          <p:cNvSpPr txBox="1">
            <a:spLocks/>
          </p:cNvSpPr>
          <p:nvPr/>
        </p:nvSpPr>
        <p:spPr>
          <a:xfrm>
            <a:off x="369341" y="887963"/>
            <a:ext cx="4493268" cy="452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1200"/>
              </a:spcAft>
              <a:buNone/>
            </a:pPr>
            <a:r>
              <a:rPr lang="fr-FR" sz="2800" dirty="0"/>
              <a:t>Filtres </a:t>
            </a:r>
            <a:r>
              <a:rPr lang="fr-FR" sz="2800" dirty="0">
                <a:solidFill>
                  <a:srgbClr val="FFFF00"/>
                </a:solidFill>
              </a:rPr>
              <a:t>numériques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noProof="1"/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18054147-C2CC-9407-21E0-E22107457EB8}"/>
              </a:ext>
            </a:extLst>
          </p:cNvPr>
          <p:cNvSpPr/>
          <p:nvPr/>
        </p:nvSpPr>
        <p:spPr>
          <a:xfrm rot="4645055" flipV="1">
            <a:off x="6658680" y="2655492"/>
            <a:ext cx="746449" cy="1505760"/>
          </a:xfrm>
          <a:prstGeom prst="curvedRightArrow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626CC6F-FFE8-8DCC-24CA-EB285130FB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6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2" grpId="0" animBg="1"/>
      <p:bldP spid="2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272E5D6-6001-2535-3166-6BBAD5F1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1371312"/>
            <a:ext cx="10806404" cy="2137184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dirty="0"/>
              <a:t>Les </a:t>
            </a:r>
            <a:r>
              <a:rPr lang="fr-FR" sz="3200" dirty="0">
                <a:solidFill>
                  <a:srgbClr val="FFFF00"/>
                </a:solidFill>
              </a:rPr>
              <a:t>segments </a:t>
            </a:r>
            <a:r>
              <a:rPr lang="fr-FR" sz="3200" dirty="0"/>
              <a:t>appelés également </a:t>
            </a:r>
            <a:r>
              <a:rPr lang="fr-FR" sz="3200" dirty="0">
                <a:solidFill>
                  <a:srgbClr val="FFFF00"/>
                </a:solidFill>
              </a:rPr>
              <a:t>« Slicer » </a:t>
            </a:r>
            <a:r>
              <a:rPr lang="fr-FR" sz="3200" dirty="0"/>
              <a:t>permettent de filtrer la liste à l’aide de boutons. Ils offrent les avantages suivants</a:t>
            </a:r>
            <a:endParaRPr lang="fr-FR" sz="3200" noProof="1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C19720D-DDF1-C5AA-5137-1DC343A51C76}"/>
              </a:ext>
            </a:extLst>
          </p:cNvPr>
          <p:cNvSpPr txBox="1">
            <a:spLocks/>
          </p:cNvSpPr>
          <p:nvPr/>
        </p:nvSpPr>
        <p:spPr>
          <a:xfrm>
            <a:off x="76373" y="76584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segments…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4E61BEE-B38A-5158-0AA4-E9E25C6F9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931D89A-1B7E-2252-A536-C84E1A37F0F7}"/>
              </a:ext>
            </a:extLst>
          </p:cNvPr>
          <p:cNvSpPr txBox="1">
            <a:spLocks/>
          </p:cNvSpPr>
          <p:nvPr/>
        </p:nvSpPr>
        <p:spPr>
          <a:xfrm>
            <a:off x="1385596" y="3332811"/>
            <a:ext cx="10806404" cy="1101012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000" noProof="1"/>
              <a:t>Rapidité de filtrage</a:t>
            </a:r>
          </a:p>
          <a:p>
            <a:pPr marL="457200" lvl="1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000" noProof="1"/>
              <a:t>État du filtrage utilisé</a:t>
            </a:r>
          </a:p>
        </p:txBody>
      </p:sp>
    </p:spTree>
    <p:extLst>
      <p:ext uri="{BB962C8B-B14F-4D97-AF65-F5344CB8AC3E}">
        <p14:creationId xmlns:p14="http://schemas.microsoft.com/office/powerpoint/2010/main" val="132205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uiExpand="1" build="p"/>
      <p:bldP spid="2" grpId="0" build="p"/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34E46FF-644D-FFA9-9FF7-66CE66A2F77C}"/>
              </a:ext>
            </a:extLst>
          </p:cNvPr>
          <p:cNvSpPr txBox="1">
            <a:spLocks/>
          </p:cNvSpPr>
          <p:nvPr/>
        </p:nvSpPr>
        <p:spPr>
          <a:xfrm>
            <a:off x="76373" y="1427727"/>
            <a:ext cx="11984527" cy="895894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Sélectionner l’o</a:t>
            </a:r>
            <a:r>
              <a:rPr lang="fr-FR" sz="3000" noProof="1"/>
              <a:t>nglet </a:t>
            </a:r>
            <a:r>
              <a:rPr lang="fr-FR" sz="3000" noProof="1">
                <a:solidFill>
                  <a:srgbClr val="FFFF00"/>
                </a:solidFill>
              </a:rPr>
              <a:t>Création de tableau </a:t>
            </a:r>
            <a:r>
              <a:rPr lang="fr-FR" sz="3000" noProof="1"/>
              <a:t>et cliquer sur </a:t>
            </a:r>
            <a:r>
              <a:rPr lang="fr-FR" sz="3000" noProof="1">
                <a:solidFill>
                  <a:srgbClr val="FFFF00"/>
                </a:solidFill>
              </a:rPr>
              <a:t>Insérer un segment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C19720D-DDF1-C5AA-5137-1DC343A51C76}"/>
              </a:ext>
            </a:extLst>
          </p:cNvPr>
          <p:cNvSpPr txBox="1">
            <a:spLocks/>
          </p:cNvSpPr>
          <p:nvPr/>
        </p:nvSpPr>
        <p:spPr>
          <a:xfrm>
            <a:off x="76373" y="76584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 segment…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4E61BEE-B38A-5158-0AA4-E9E25C6F9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E2CDF3-917C-AED2-CCC2-9FF0322DD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94" y="3133024"/>
            <a:ext cx="10533333" cy="12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AD7E874B-4756-BCD4-6D1B-A181091DA088}"/>
              </a:ext>
            </a:extLst>
          </p:cNvPr>
          <p:cNvSpPr/>
          <p:nvPr/>
        </p:nvSpPr>
        <p:spPr>
          <a:xfrm rot="5400000">
            <a:off x="8529274" y="27183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CDA890-4FD1-27BA-3905-AFEA293494E1}"/>
              </a:ext>
            </a:extLst>
          </p:cNvPr>
          <p:cNvSpPr/>
          <p:nvPr/>
        </p:nvSpPr>
        <p:spPr>
          <a:xfrm>
            <a:off x="4077478" y="3429000"/>
            <a:ext cx="560873" cy="71120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32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uiExpand="1" build="p"/>
      <p:bldP spid="2" grpId="0" build="p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272E5D6-6001-2535-3166-6BBAD5F1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751373"/>
            <a:ext cx="10806404" cy="720000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Exemple de l’ajout du segment </a:t>
            </a:r>
            <a:r>
              <a:rPr lang="fr-FR" sz="3200" dirty="0">
                <a:solidFill>
                  <a:srgbClr val="FFFF00"/>
                </a:solidFill>
              </a:rPr>
              <a:t>Agence</a:t>
            </a:r>
            <a:r>
              <a:rPr lang="fr-FR" sz="3200" dirty="0"/>
              <a:t> </a:t>
            </a:r>
            <a:endParaRPr lang="fr-FR" sz="3000" noProof="1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0D0B85-7553-6AA3-143C-16146E8A7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488" y="1739162"/>
            <a:ext cx="2397289" cy="45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250B7B-97AF-26AE-41FF-22279565E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136" y="1739161"/>
            <a:ext cx="6350558" cy="45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0201E50E-70D9-F687-3CD2-DC9D4F4DD6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8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B157C9-986E-024F-8033-D275A655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392" y="3914450"/>
            <a:ext cx="8632514" cy="2532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44D58BC2-D3A1-0E29-00EE-62DB023999D9}"/>
              </a:ext>
            </a:extLst>
          </p:cNvPr>
          <p:cNvSpPr/>
          <p:nvPr/>
        </p:nvSpPr>
        <p:spPr>
          <a:xfrm flipH="1">
            <a:off x="4833257" y="1518435"/>
            <a:ext cx="3651294" cy="1101521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7351"/>
              <a:gd name="adj6" fmla="val -42014"/>
            </a:avLst>
          </a:prstGeom>
          <a:noFill/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</a:rPr>
              <a:t>Effacer le filtre </a:t>
            </a:r>
            <a:r>
              <a:rPr lang="fr-FR" sz="2800" dirty="0">
                <a:solidFill>
                  <a:schemeClr val="bg1"/>
                </a:solidFill>
              </a:rPr>
              <a:t>pour un affichage complet de la liste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AD266BB2-C5D5-98EA-793C-4316D34A0E81}"/>
              </a:ext>
            </a:extLst>
          </p:cNvPr>
          <p:cNvSpPr/>
          <p:nvPr/>
        </p:nvSpPr>
        <p:spPr>
          <a:xfrm flipH="1">
            <a:off x="1659239" y="2571355"/>
            <a:ext cx="2747789" cy="737631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0245"/>
              <a:gd name="adj6" fmla="val -39970"/>
            </a:avLst>
          </a:prstGeom>
          <a:noFill/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Indication d’un </a:t>
            </a:r>
            <a:r>
              <a:rPr lang="fr-FR" sz="2800" dirty="0">
                <a:solidFill>
                  <a:srgbClr val="FFFF00"/>
                </a:solidFill>
              </a:rPr>
              <a:t>filtre actif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31AA00A-921E-F91E-2C55-E6FAF6BD4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DBA753D-43C4-07B3-3FDD-DEC5C8A655D8}"/>
              </a:ext>
            </a:extLst>
          </p:cNvPr>
          <p:cNvSpPr txBox="1">
            <a:spLocks/>
          </p:cNvSpPr>
          <p:nvPr/>
        </p:nvSpPr>
        <p:spPr>
          <a:xfrm>
            <a:off x="76373" y="76584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repères visuels…</a:t>
            </a:r>
          </a:p>
        </p:txBody>
      </p:sp>
    </p:spTree>
    <p:extLst>
      <p:ext uri="{BB962C8B-B14F-4D97-AF65-F5344CB8AC3E}">
        <p14:creationId xmlns:p14="http://schemas.microsoft.com/office/powerpoint/2010/main" val="235604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1" grpId="0" animBg="1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2201B49-0C64-4116-492A-263FA8923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21" y="2161966"/>
            <a:ext cx="8554369" cy="43795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44D58BC2-D3A1-0E29-00EE-62DB023999D9}"/>
              </a:ext>
            </a:extLst>
          </p:cNvPr>
          <p:cNvSpPr/>
          <p:nvPr/>
        </p:nvSpPr>
        <p:spPr>
          <a:xfrm>
            <a:off x="8999290" y="1374136"/>
            <a:ext cx="2747789" cy="1046552"/>
          </a:xfrm>
          <a:prstGeom prst="accentCallout2">
            <a:avLst>
              <a:gd name="adj1" fmla="val 18751"/>
              <a:gd name="adj2" fmla="val -1202"/>
              <a:gd name="adj3" fmla="val 18750"/>
              <a:gd name="adj4" fmla="val -16667"/>
              <a:gd name="adj5" fmla="val 114788"/>
              <a:gd name="adj6" fmla="val -25708"/>
            </a:avLst>
          </a:prstGeom>
          <a:noFill/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Activer / désactiver la </a:t>
            </a:r>
            <a:r>
              <a:rPr lang="fr-FR" sz="2400" dirty="0">
                <a:solidFill>
                  <a:srgbClr val="FFFF00"/>
                </a:solidFill>
              </a:rPr>
              <a:t>sélection multiple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BE2AB84-5F99-D6B0-16B3-2813F84C4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9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CB7480D-57CD-6CFF-BA41-906AAF588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69" y="2170959"/>
            <a:ext cx="10876404" cy="43618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spc="0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272E5D6-6001-2535-3166-6BBAD5F1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58" y="1325464"/>
            <a:ext cx="11496523" cy="720000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Dès lors qu’un segment est sélectionné, un nouvel onglet </a:t>
            </a:r>
            <a:r>
              <a:rPr lang="fr-FR" sz="3200" dirty="0">
                <a:solidFill>
                  <a:srgbClr val="FFFF00"/>
                </a:solidFill>
              </a:rPr>
              <a:t>Segment</a:t>
            </a:r>
            <a:r>
              <a:rPr lang="fr-FR" sz="3200" dirty="0"/>
              <a:t> apparaît</a:t>
            </a:r>
            <a:endParaRPr lang="fr-FR" sz="3000" noProof="1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1B4DB49-4804-7908-B067-ED1972FA2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6F54AE-1153-6759-36BC-6F24B57E6006}"/>
              </a:ext>
            </a:extLst>
          </p:cNvPr>
          <p:cNvSpPr txBox="1">
            <a:spLocks/>
          </p:cNvSpPr>
          <p:nvPr/>
        </p:nvSpPr>
        <p:spPr>
          <a:xfrm>
            <a:off x="76373" y="765848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Onglet Segment…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C451FA5B-0AFA-F783-7897-22B975394A55}"/>
              </a:ext>
            </a:extLst>
          </p:cNvPr>
          <p:cNvSpPr>
            <a:spLocks noChangeAspect="1"/>
          </p:cNvSpPr>
          <p:nvPr/>
        </p:nvSpPr>
        <p:spPr>
          <a:xfrm rot="5400000">
            <a:off x="7110572" y="2189222"/>
            <a:ext cx="402726" cy="42899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1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build="p"/>
      <p:bldP spid="3" grpId="0" build="p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660</TotalTime>
  <Words>412</Words>
  <Application>Microsoft Office PowerPoint</Application>
  <PresentationFormat>Grand écran</PresentationFormat>
  <Paragraphs>101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TABLEAU STRUCTURÉ</vt:lpstr>
      <vt:lpstr>TABLEAU STRUCTURÉ</vt:lpstr>
      <vt:lpstr>TABLEAU STRUCTURÉ</vt:lpstr>
      <vt:lpstr>TABLEAU STRUCTURÉ</vt:lpstr>
      <vt:lpstr>TABLEAU STRUCTURÉ</vt:lpstr>
      <vt:lpstr>TABLEAU STRUCTURÉ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189</cp:revision>
  <dcterms:created xsi:type="dcterms:W3CDTF">2022-09-28T14:03:26Z</dcterms:created>
  <dcterms:modified xsi:type="dcterms:W3CDTF">2023-04-19T11:42:28Z</dcterms:modified>
</cp:coreProperties>
</file>