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66" r:id="rId2"/>
    <p:sldId id="297" r:id="rId3"/>
    <p:sldId id="337" r:id="rId4"/>
    <p:sldId id="338" r:id="rId5"/>
    <p:sldId id="339" r:id="rId6"/>
    <p:sldId id="341" r:id="rId7"/>
    <p:sldId id="340" r:id="rId8"/>
    <p:sldId id="342" r:id="rId9"/>
    <p:sldId id="343" r:id="rId10"/>
    <p:sldId id="344" r:id="rId11"/>
    <p:sldId id="345" r:id="rId12"/>
    <p:sldId id="347" r:id="rId13"/>
    <p:sldId id="348" r:id="rId14"/>
    <p:sldId id="349" r:id="rId15"/>
    <p:sldId id="350" r:id="rId16"/>
    <p:sldId id="351" r:id="rId17"/>
    <p:sldId id="352" r:id="rId18"/>
    <p:sldId id="353" r:id="rId19"/>
    <p:sldId id="354" r:id="rId20"/>
    <p:sldId id="355" r:id="rId21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7.xml"/><Relationship Id="rId18" Type="http://schemas.openxmlformats.org/officeDocument/2006/relationships/image" Target="../media/image13.svg"/><Relationship Id="rId3" Type="http://schemas.openxmlformats.org/officeDocument/2006/relationships/image" Target="../media/image3.svg"/><Relationship Id="rId21" Type="http://schemas.openxmlformats.org/officeDocument/2006/relationships/image" Target="../media/image15.svg"/><Relationship Id="rId7" Type="http://schemas.openxmlformats.org/officeDocument/2006/relationships/slide" Target="../slides/slide4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slide" Target="../slides/slide11.xml"/><Relationship Id="rId20" Type="http://schemas.openxmlformats.org/officeDocument/2006/relationships/image" Target="../media/image14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6.xml"/><Relationship Id="rId19" Type="http://schemas.openxmlformats.org/officeDocument/2006/relationships/slide" Target="../slides/slide20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Tableau structuré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Tableau croisé dynamique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19AD47D9-7C65-4462-BC9D-716329AC9D2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Prérequis</a:t>
          </a:r>
        </a:p>
      </dgm:t>
    </dgm:pt>
    <dgm:pt modelId="{5218E401-4CD0-448B-B317-DFE2C0867246}" type="parTrans" cxnId="{15BE31F2-0D72-464F-9563-8D73890EDF07}">
      <dgm:prSet/>
      <dgm:spPr/>
      <dgm:t>
        <a:bodyPr/>
        <a:lstStyle/>
        <a:p>
          <a:endParaRPr lang="fr-FR"/>
        </a:p>
      </dgm:t>
    </dgm:pt>
    <dgm:pt modelId="{6BEF7E85-D0E3-4CD2-B059-75650898A52E}" type="sibTrans" cxnId="{15BE31F2-0D72-464F-9563-8D73890EDF07}">
      <dgm:prSet/>
      <dgm:spPr/>
      <dgm:t>
        <a:bodyPr/>
        <a:lstStyle/>
        <a:p>
          <a:endParaRPr lang="fr-FR"/>
        </a:p>
      </dgm:t>
    </dgm:pt>
    <dgm:pt modelId="{ABC3D2CD-2551-4BA0-9725-9B10D7E71FC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Tableau de  bord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A5C27E04-5F93-4AA0-8091-376A52F8B49D}" type="parTrans" cxnId="{329B52BB-9F00-464F-988F-3B7F676D5394}">
      <dgm:prSet/>
      <dgm:spPr/>
      <dgm:t>
        <a:bodyPr/>
        <a:lstStyle/>
        <a:p>
          <a:endParaRPr lang="fr-FR"/>
        </a:p>
      </dgm:t>
    </dgm:pt>
    <dgm:pt modelId="{10EA6A50-2D56-4AC7-A140-22D286629D0D}" type="sibTrans" cxnId="{329B52BB-9F00-464F-988F-3B7F676D5394}">
      <dgm:prSet/>
      <dgm:spPr/>
      <dgm:t>
        <a:bodyPr/>
        <a:lstStyle/>
        <a:p>
          <a:endParaRPr lang="fr-FR"/>
        </a:p>
      </dgm:t>
    </dgm:pt>
    <dgm:pt modelId="{0503C4B7-02CC-4251-BFB9-8D25A3DBAA0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Éléments du tableau de bord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2F68A83D-7466-4D79-BA16-90DAC7FE08D4}" type="parTrans" cxnId="{A43231D4-45A1-4F96-95A9-659C7EB2B581}">
      <dgm:prSet/>
      <dgm:spPr/>
      <dgm:t>
        <a:bodyPr/>
        <a:lstStyle/>
        <a:p>
          <a:endParaRPr lang="fr-FR"/>
        </a:p>
      </dgm:t>
    </dgm:pt>
    <dgm:pt modelId="{BB1E7E8C-DF00-4674-9421-92426E8FCB3C}" type="sibTrans" cxnId="{A43231D4-45A1-4F96-95A9-659C7EB2B581}">
      <dgm:prSet/>
      <dgm:spPr/>
      <dgm:t>
        <a:bodyPr/>
        <a:lstStyle/>
        <a:p>
          <a:endParaRPr lang="fr-FR"/>
        </a:p>
      </dgm:t>
    </dgm:pt>
    <dgm:pt modelId="{4764B86F-EA9D-4E03-B9DA-2A1E766F8D0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Les formules dans la feuille tableau de bord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C1CE5606-A28B-4590-ADFE-01E257B32D81}" type="parTrans" cxnId="{7B9BC148-DE24-4BD0-BB55-319B03F257B1}">
      <dgm:prSet/>
      <dgm:spPr/>
      <dgm:t>
        <a:bodyPr/>
        <a:lstStyle/>
        <a:p>
          <a:endParaRPr lang="fr-FR"/>
        </a:p>
      </dgm:t>
    </dgm:pt>
    <dgm:pt modelId="{8DBBE616-CFB5-4557-89D4-53E793610364}" type="sibTrans" cxnId="{7B9BC148-DE24-4BD0-BB55-319B03F257B1}">
      <dgm:prSet/>
      <dgm:spPr/>
      <dgm:t>
        <a:bodyPr/>
        <a:lstStyle/>
        <a:p>
          <a:endParaRPr lang="fr-FR"/>
        </a:p>
      </dgm:t>
    </dgm:pt>
    <dgm:pt modelId="{84E89C6D-AA6B-48D3-961D-6A0F709731B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Les formules dans la feuille TCD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D67DC6B0-1BD5-44C5-B5EB-9AE085B52216}" type="parTrans" cxnId="{437D9524-DAA7-4530-9C01-064C896FBB78}">
      <dgm:prSet/>
      <dgm:spPr/>
      <dgm:t>
        <a:bodyPr/>
        <a:lstStyle/>
        <a:p>
          <a:endParaRPr lang="fr-FR"/>
        </a:p>
      </dgm:t>
    </dgm:pt>
    <dgm:pt modelId="{79F1EBA6-58FA-423C-A1D5-B0FBF17B7E25}" type="sibTrans" cxnId="{437D9524-DAA7-4530-9C01-064C896FBB78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400FFE65-D6FA-43A9-912D-74A3761169FA}" type="pres">
      <dgm:prSet presAssocID="{19AD47D9-7C65-4462-BC9D-716329AC9D2F}" presName="compNode" presStyleCnt="0"/>
      <dgm:spPr/>
    </dgm:pt>
    <dgm:pt modelId="{738DC341-3DC3-4668-B34C-67F1439BCF36}" type="pres">
      <dgm:prSet presAssocID="{19AD47D9-7C65-4462-BC9D-716329AC9D2F}" presName="bgRect" presStyleLbl="bgShp" presStyleIdx="0" presStyleCnt="7"/>
      <dgm:spPr>
        <a:xfrm>
          <a:off x="0" y="248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7A650638-8C05-4AAF-98BB-AB53E19CCE8A}" type="pres">
      <dgm:prSet presAssocID="{19AD47D9-7C65-4462-BC9D-716329AC9D2F}" presName="iconRect" presStyleLbl="node1" presStyleIdx="0" presStyleCnt="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B22B1447-617F-4A96-808B-4053242B1224}" type="pres">
      <dgm:prSet presAssocID="{19AD47D9-7C65-4462-BC9D-716329AC9D2F}" presName="spaceRect" presStyleCnt="0"/>
      <dgm:spPr/>
    </dgm:pt>
    <dgm:pt modelId="{67D02C5A-F616-46E1-9797-D5A8E5B369DC}" type="pres">
      <dgm:prSet presAssocID="{19AD47D9-7C65-4462-BC9D-716329AC9D2F}" presName="parTx" presStyleLbl="revTx" presStyleIdx="0" presStyleCnt="7">
        <dgm:presLayoutVars>
          <dgm:chMax val="0"/>
          <dgm:chPref val="0"/>
        </dgm:presLayoutVars>
      </dgm:prSet>
      <dgm:spPr/>
    </dgm:pt>
    <dgm:pt modelId="{8BA4BE23-096D-4E1B-8258-89ACD4A4D4CA}" type="pres">
      <dgm:prSet presAssocID="{6BEF7E85-D0E3-4CD2-B059-75650898A52E}" presName="sibTrans" presStyleCnt="0"/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1" presStyleCnt="7" custLinFactNeighborX="137" custLinFactNeighborY="-4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1" presStyleCnt="7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1" presStyleCnt="7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2" presStyleCnt="7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2" presStyleCnt="7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2" presStyleCnt="7">
        <dgm:presLayoutVars>
          <dgm:chMax val="0"/>
          <dgm:chPref val="0"/>
        </dgm:presLayoutVars>
      </dgm:prSet>
      <dgm:spPr/>
    </dgm:pt>
    <dgm:pt modelId="{A0A65465-8408-4C5A-9DD2-9920FFD433C7}" type="pres">
      <dgm:prSet presAssocID="{80EFB54F-1AC8-40D9-981D-4C85160A5799}" presName="sibTrans" presStyleCnt="0"/>
      <dgm:spPr/>
    </dgm:pt>
    <dgm:pt modelId="{9C5969E2-F33A-4C88-BC54-34D93C199C97}" type="pres">
      <dgm:prSet presAssocID="{ABC3D2CD-2551-4BA0-9725-9B10D7E71FCE}" presName="compNode" presStyleCnt="0"/>
      <dgm:spPr/>
    </dgm:pt>
    <dgm:pt modelId="{6E774277-C469-43D8-8EA3-03144CC2AFBD}" type="pres">
      <dgm:prSet presAssocID="{ABC3D2CD-2551-4BA0-9725-9B10D7E71FCE}" presName="bgRect" presStyleLbl="bgShp" presStyleIdx="3" presStyleCnt="7"/>
      <dgm:spPr>
        <a:xfrm>
          <a:off x="0" y="3095457"/>
          <a:ext cx="6791323" cy="71278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B50BC22D-4504-4BBF-8727-524DFE5DFDED}" type="pres">
      <dgm:prSet presAssocID="{ABC3D2CD-2551-4BA0-9725-9B10D7E71FCE}" presName="iconRect" presStyleLbl="node1" presStyleIdx="3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025C68C6-DB33-4909-A262-C1A90B1C30E5}" type="pres">
      <dgm:prSet presAssocID="{ABC3D2CD-2551-4BA0-9725-9B10D7E71FCE}" presName="spaceRect" presStyleCnt="0"/>
      <dgm:spPr/>
    </dgm:pt>
    <dgm:pt modelId="{37D1BDB2-9275-4172-AC26-36A57D9BC6D6}" type="pres">
      <dgm:prSet presAssocID="{ABC3D2CD-2551-4BA0-9725-9B10D7E71FCE}" presName="parTx" presStyleLbl="revTx" presStyleIdx="3" presStyleCnt="7">
        <dgm:presLayoutVars>
          <dgm:chMax val="0"/>
          <dgm:chPref val="0"/>
        </dgm:presLayoutVars>
      </dgm:prSet>
      <dgm:spPr/>
    </dgm:pt>
    <dgm:pt modelId="{A73A10BA-9DC7-4F35-90DC-F372616AB7FF}" type="pres">
      <dgm:prSet presAssocID="{10EA6A50-2D56-4AC7-A140-22D286629D0D}" presName="sibTrans" presStyleCnt="0"/>
      <dgm:spPr/>
    </dgm:pt>
    <dgm:pt modelId="{46A49846-414B-4E32-AB64-6F7789A5CDAE}" type="pres">
      <dgm:prSet presAssocID="{0503C4B7-02CC-4251-BFB9-8D25A3DBAA04}" presName="compNode" presStyleCnt="0"/>
      <dgm:spPr/>
    </dgm:pt>
    <dgm:pt modelId="{46CB0B38-45F3-4B07-AB6C-A624BCC1010D}" type="pres">
      <dgm:prSet presAssocID="{0503C4B7-02CC-4251-BFB9-8D25A3DBAA04}" presName="bgRect" presStyleLbl="bgShp" presStyleIdx="4" presStyleCnt="7"/>
      <dgm:spPr>
        <a:xfrm>
          <a:off x="0" y="4125657"/>
          <a:ext cx="6791323" cy="71278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94B25FB3-1A3E-4A0F-9241-0589047D11E7}" type="pres">
      <dgm:prSet presAssocID="{0503C4B7-02CC-4251-BFB9-8D25A3DBAA04}" presName="iconRect" presStyleLbl="node1" presStyleIdx="4" presStyleCnt="7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D2E7AAF6-0B66-4276-AF13-FD6294EBF173}" type="pres">
      <dgm:prSet presAssocID="{0503C4B7-02CC-4251-BFB9-8D25A3DBAA04}" presName="spaceRect" presStyleCnt="0"/>
      <dgm:spPr/>
    </dgm:pt>
    <dgm:pt modelId="{50ECF87B-4222-4737-A031-F88D7E30401E}" type="pres">
      <dgm:prSet presAssocID="{0503C4B7-02CC-4251-BFB9-8D25A3DBAA04}" presName="parTx" presStyleLbl="revTx" presStyleIdx="4" presStyleCnt="7">
        <dgm:presLayoutVars>
          <dgm:chMax val="0"/>
          <dgm:chPref val="0"/>
        </dgm:presLayoutVars>
      </dgm:prSet>
      <dgm:spPr/>
    </dgm:pt>
    <dgm:pt modelId="{C0653ABB-B62C-422B-8131-88C1663ADD1D}" type="pres">
      <dgm:prSet presAssocID="{BB1E7E8C-DF00-4674-9421-92426E8FCB3C}" presName="sibTrans" presStyleCnt="0"/>
      <dgm:spPr/>
    </dgm:pt>
    <dgm:pt modelId="{C7A92E70-FCF3-42DE-82B3-4E227B60BBAC}" type="pres">
      <dgm:prSet presAssocID="{4764B86F-EA9D-4E03-B9DA-2A1E766F8D0A}" presName="compNode" presStyleCnt="0"/>
      <dgm:spPr/>
    </dgm:pt>
    <dgm:pt modelId="{4A06787A-0708-40AB-923A-C4D6403EDFA2}" type="pres">
      <dgm:prSet presAssocID="{4764B86F-EA9D-4E03-B9DA-2A1E766F8D0A}" presName="bgRect" presStyleLbl="bgShp" presStyleIdx="5" presStyleCnt="7"/>
      <dgm:spPr>
        <a:xfrm>
          <a:off x="0" y="5155858"/>
          <a:ext cx="6791323" cy="71278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0F4FEE22-B7A6-4C99-B20B-6CC637C695D0}" type="pres">
      <dgm:prSet presAssocID="{4764B86F-EA9D-4E03-B9DA-2A1E766F8D0A}" presName="iconRect" presStyleLbl="node1" presStyleIdx="5" presStyleCnt="7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DAE1549B-B5CB-47D6-8993-415BBC634838}" type="pres">
      <dgm:prSet presAssocID="{4764B86F-EA9D-4E03-B9DA-2A1E766F8D0A}" presName="spaceRect" presStyleCnt="0"/>
      <dgm:spPr/>
    </dgm:pt>
    <dgm:pt modelId="{C0FE5AEA-FA45-4632-9DA5-81D8B393BA60}" type="pres">
      <dgm:prSet presAssocID="{4764B86F-EA9D-4E03-B9DA-2A1E766F8D0A}" presName="parTx" presStyleLbl="revTx" presStyleIdx="5" presStyleCnt="7">
        <dgm:presLayoutVars>
          <dgm:chMax val="0"/>
          <dgm:chPref val="0"/>
        </dgm:presLayoutVars>
      </dgm:prSet>
      <dgm:spPr/>
    </dgm:pt>
    <dgm:pt modelId="{BFD56863-CB50-479B-A571-9EB4602B43A1}" type="pres">
      <dgm:prSet presAssocID="{8DBBE616-CFB5-4557-89D4-53E793610364}" presName="sibTrans" presStyleCnt="0"/>
      <dgm:spPr/>
    </dgm:pt>
    <dgm:pt modelId="{373F5409-772D-407C-B2DC-279135348F6E}" type="pres">
      <dgm:prSet presAssocID="{84E89C6D-AA6B-48D3-961D-6A0F709731BE}" presName="compNode" presStyleCnt="0"/>
      <dgm:spPr/>
    </dgm:pt>
    <dgm:pt modelId="{583D3C41-8492-4F45-B258-9F1D433CF87B}" type="pres">
      <dgm:prSet presAssocID="{84E89C6D-AA6B-48D3-961D-6A0F709731BE}" presName="bgRect" presStyleLbl="bgShp" presStyleIdx="6" presStyleCnt="7"/>
      <dgm:spPr>
        <a:xfrm>
          <a:off x="0" y="5280380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9" action="ppaction://hlinksldjump"/>
          </dgm14:cNvPr>
        </a:ext>
      </dgm:extLst>
    </dgm:pt>
    <dgm:pt modelId="{C9748FEB-9E2F-4A0C-9067-4FE8DBFD8912}" type="pres">
      <dgm:prSet presAssocID="{84E89C6D-AA6B-48D3-961D-6A0F709731BE}" presName="iconRect" presStyleLbl="node1" presStyleIdx="6" presStyleCnt="7"/>
      <dgm:spPr>
        <a:blipFill>
          <a:blip xmlns:r="http://schemas.openxmlformats.org/officeDocument/2006/relationships"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7 avec un remplissage uni"/>
        </a:ext>
      </dgm:extLst>
    </dgm:pt>
    <dgm:pt modelId="{56811E02-879E-42A9-861A-8D196C705E0E}" type="pres">
      <dgm:prSet presAssocID="{84E89C6D-AA6B-48D3-961D-6A0F709731BE}" presName="spaceRect" presStyleCnt="0"/>
      <dgm:spPr/>
    </dgm:pt>
    <dgm:pt modelId="{F5AF1794-AF30-4F5D-A259-3C0018E2CCC8}" type="pres">
      <dgm:prSet presAssocID="{84E89C6D-AA6B-48D3-961D-6A0F709731BE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49336C16-27BC-4E78-9D60-B79503D11C08}" type="presOf" srcId="{4764B86F-EA9D-4E03-B9DA-2A1E766F8D0A}" destId="{C0FE5AEA-FA45-4632-9DA5-81D8B393BA60}" srcOrd="0" destOrd="0" presId="urn:microsoft.com/office/officeart/2018/2/layout/IconVerticalSolidList#1"/>
    <dgm:cxn modelId="{437D9524-DAA7-4530-9C01-064C896FBB78}" srcId="{162F69A6-0780-49EA-A6A8-3965C12489B2}" destId="{84E89C6D-AA6B-48D3-961D-6A0F709731BE}" srcOrd="6" destOrd="0" parTransId="{D67DC6B0-1BD5-44C5-B5EB-9AE085B52216}" sibTransId="{79F1EBA6-58FA-423C-A1D5-B0FBF17B7E25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177D8F64-970C-4B34-A3F8-61905F8F6B48}" type="presOf" srcId="{0503C4B7-02CC-4251-BFB9-8D25A3DBAA04}" destId="{50ECF87B-4222-4737-A031-F88D7E30401E}" srcOrd="0" destOrd="0" presId="urn:microsoft.com/office/officeart/2018/2/layout/IconVerticalSolidList#1"/>
    <dgm:cxn modelId="{7B9BC148-DE24-4BD0-BB55-319B03F257B1}" srcId="{162F69A6-0780-49EA-A6A8-3965C12489B2}" destId="{4764B86F-EA9D-4E03-B9DA-2A1E766F8D0A}" srcOrd="5" destOrd="0" parTransId="{C1CE5606-A28B-4590-ADFE-01E257B32D81}" sibTransId="{8DBBE616-CFB5-4557-89D4-53E793610364}"/>
    <dgm:cxn modelId="{0D35CB8C-3308-41E2-8BD3-3DA55908235A}" type="presOf" srcId="{ABC3D2CD-2551-4BA0-9725-9B10D7E71FCE}" destId="{37D1BDB2-9275-4172-AC26-36A57D9BC6D6}" srcOrd="0" destOrd="0" presId="urn:microsoft.com/office/officeart/2018/2/layout/IconVerticalSolidList#1"/>
    <dgm:cxn modelId="{0A33A096-60ED-45D3-89E6-27B57EA3AD73}" type="presOf" srcId="{19AD47D9-7C65-4462-BC9D-716329AC9D2F}" destId="{67D02C5A-F616-46E1-9797-D5A8E5B369DC}" srcOrd="0" destOrd="0" presId="urn:microsoft.com/office/officeart/2018/2/layout/IconVerticalSolidList#1"/>
    <dgm:cxn modelId="{91AFA996-5E3B-401C-B400-E70DBD4A4AB6}" srcId="{162F69A6-0780-49EA-A6A8-3965C12489B2}" destId="{2B87ECDB-C552-42F6-9B52-6548A18B206B}" srcOrd="2" destOrd="0" parTransId="{0DC560D9-C62C-41BA-8D68-CB78933BFF0C}" sibTransId="{80EFB54F-1AC8-40D9-981D-4C85160A5799}"/>
    <dgm:cxn modelId="{329B52BB-9F00-464F-988F-3B7F676D5394}" srcId="{162F69A6-0780-49EA-A6A8-3965C12489B2}" destId="{ABC3D2CD-2551-4BA0-9725-9B10D7E71FCE}" srcOrd="3" destOrd="0" parTransId="{A5C27E04-5F93-4AA0-8091-376A52F8B49D}" sibTransId="{10EA6A50-2D56-4AC7-A140-22D286629D0D}"/>
    <dgm:cxn modelId="{A43231D4-45A1-4F96-95A9-659C7EB2B581}" srcId="{162F69A6-0780-49EA-A6A8-3965C12489B2}" destId="{0503C4B7-02CC-4251-BFB9-8D25A3DBAA04}" srcOrd="4" destOrd="0" parTransId="{2F68A83D-7466-4D79-BA16-90DAC7FE08D4}" sibTransId="{BB1E7E8C-DF00-4674-9421-92426E8FCB3C}"/>
    <dgm:cxn modelId="{813C1BD6-5A4A-43F4-8BF7-0645F72381AA}" srcId="{162F69A6-0780-49EA-A6A8-3965C12489B2}" destId="{30269CC2-8DD6-4402-82F3-18F164A732FF}" srcOrd="1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C853BBF1-CAEF-4A04-BB54-B76386E4380D}" type="presOf" srcId="{84E89C6D-AA6B-48D3-961D-6A0F709731BE}" destId="{F5AF1794-AF30-4F5D-A259-3C0018E2CCC8}" srcOrd="0" destOrd="0" presId="urn:microsoft.com/office/officeart/2018/2/layout/IconVerticalSolidList#1"/>
    <dgm:cxn modelId="{15BE31F2-0D72-464F-9563-8D73890EDF07}" srcId="{162F69A6-0780-49EA-A6A8-3965C12489B2}" destId="{19AD47D9-7C65-4462-BC9D-716329AC9D2F}" srcOrd="0" destOrd="0" parTransId="{5218E401-4CD0-448B-B317-DFE2C0867246}" sibTransId="{6BEF7E85-D0E3-4CD2-B059-75650898A52E}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7F72F28-EBAE-4FC0-9EC9-3585B582757A}" type="presParOf" srcId="{05261D3E-3CC7-4C85-9E09-D67FC777908C}" destId="{400FFE65-D6FA-43A9-912D-74A3761169FA}" srcOrd="0" destOrd="0" presId="urn:microsoft.com/office/officeart/2018/2/layout/IconVerticalSolidList#1"/>
    <dgm:cxn modelId="{07E76E8A-4F13-42B8-B482-A883F975BC6A}" type="presParOf" srcId="{400FFE65-D6FA-43A9-912D-74A3761169FA}" destId="{738DC341-3DC3-4668-B34C-67F1439BCF36}" srcOrd="0" destOrd="0" presId="urn:microsoft.com/office/officeart/2018/2/layout/IconVerticalSolidList#1"/>
    <dgm:cxn modelId="{04409B70-7C67-427F-9676-E1B5B42EC464}" type="presParOf" srcId="{400FFE65-D6FA-43A9-912D-74A3761169FA}" destId="{7A650638-8C05-4AAF-98BB-AB53E19CCE8A}" srcOrd="1" destOrd="0" presId="urn:microsoft.com/office/officeart/2018/2/layout/IconVerticalSolidList#1"/>
    <dgm:cxn modelId="{98B4014A-EB6E-4464-8F25-7DC8086EEE71}" type="presParOf" srcId="{400FFE65-D6FA-43A9-912D-74A3761169FA}" destId="{B22B1447-617F-4A96-808B-4053242B1224}" srcOrd="2" destOrd="0" presId="urn:microsoft.com/office/officeart/2018/2/layout/IconVerticalSolidList#1"/>
    <dgm:cxn modelId="{9CDE60D2-0566-4B06-A983-D21DE36968B8}" type="presParOf" srcId="{400FFE65-D6FA-43A9-912D-74A3761169FA}" destId="{67D02C5A-F616-46E1-9797-D5A8E5B369DC}" srcOrd="3" destOrd="0" presId="urn:microsoft.com/office/officeart/2018/2/layout/IconVerticalSolidList#1"/>
    <dgm:cxn modelId="{7709C1A4-FA35-4630-8390-0CECC454F597}" type="presParOf" srcId="{05261D3E-3CC7-4C85-9E09-D67FC777908C}" destId="{8BA4BE23-096D-4E1B-8258-89ACD4A4D4CA}" srcOrd="1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2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3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4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EAD84FEA-E149-4DAC-929F-3CEDD6CECF6D}" type="presParOf" srcId="{05261D3E-3CC7-4C85-9E09-D67FC777908C}" destId="{A0A65465-8408-4C5A-9DD2-9920FFD433C7}" srcOrd="5" destOrd="0" presId="urn:microsoft.com/office/officeart/2018/2/layout/IconVerticalSolidList#1"/>
    <dgm:cxn modelId="{F326E839-DED4-4652-8E72-0CBCEDBEAD71}" type="presParOf" srcId="{05261D3E-3CC7-4C85-9E09-D67FC777908C}" destId="{9C5969E2-F33A-4C88-BC54-34D93C199C97}" srcOrd="6" destOrd="0" presId="urn:microsoft.com/office/officeart/2018/2/layout/IconVerticalSolidList#1"/>
    <dgm:cxn modelId="{7D5CA267-C069-4C24-A8FC-EA2E0C739BF8}" type="presParOf" srcId="{9C5969E2-F33A-4C88-BC54-34D93C199C97}" destId="{6E774277-C469-43D8-8EA3-03144CC2AFBD}" srcOrd="0" destOrd="0" presId="urn:microsoft.com/office/officeart/2018/2/layout/IconVerticalSolidList#1"/>
    <dgm:cxn modelId="{59A9BECC-A911-4647-A87F-6699C7DEE894}" type="presParOf" srcId="{9C5969E2-F33A-4C88-BC54-34D93C199C97}" destId="{B50BC22D-4504-4BBF-8727-524DFE5DFDED}" srcOrd="1" destOrd="0" presId="urn:microsoft.com/office/officeart/2018/2/layout/IconVerticalSolidList#1"/>
    <dgm:cxn modelId="{D05629E4-0489-432B-98E2-56FD5D97B80F}" type="presParOf" srcId="{9C5969E2-F33A-4C88-BC54-34D93C199C97}" destId="{025C68C6-DB33-4909-A262-C1A90B1C30E5}" srcOrd="2" destOrd="0" presId="urn:microsoft.com/office/officeart/2018/2/layout/IconVerticalSolidList#1"/>
    <dgm:cxn modelId="{CF32D57B-CA31-4F3A-B4BC-67060FC6E5CA}" type="presParOf" srcId="{9C5969E2-F33A-4C88-BC54-34D93C199C97}" destId="{37D1BDB2-9275-4172-AC26-36A57D9BC6D6}" srcOrd="3" destOrd="0" presId="urn:microsoft.com/office/officeart/2018/2/layout/IconVerticalSolidList#1"/>
    <dgm:cxn modelId="{B767BC27-5913-458B-8581-1F8FCD5A713C}" type="presParOf" srcId="{05261D3E-3CC7-4C85-9E09-D67FC777908C}" destId="{A73A10BA-9DC7-4F35-90DC-F372616AB7FF}" srcOrd="7" destOrd="0" presId="urn:microsoft.com/office/officeart/2018/2/layout/IconVerticalSolidList#1"/>
    <dgm:cxn modelId="{684E22D2-3B67-40D4-8EED-6F23FAFFEBE1}" type="presParOf" srcId="{05261D3E-3CC7-4C85-9E09-D67FC777908C}" destId="{46A49846-414B-4E32-AB64-6F7789A5CDAE}" srcOrd="8" destOrd="0" presId="urn:microsoft.com/office/officeart/2018/2/layout/IconVerticalSolidList#1"/>
    <dgm:cxn modelId="{7BE2818E-69E8-4119-A38E-4B79A27D6807}" type="presParOf" srcId="{46A49846-414B-4E32-AB64-6F7789A5CDAE}" destId="{46CB0B38-45F3-4B07-AB6C-A624BCC1010D}" srcOrd="0" destOrd="0" presId="urn:microsoft.com/office/officeart/2018/2/layout/IconVerticalSolidList#1"/>
    <dgm:cxn modelId="{85804465-4073-48EB-82EA-5E9AF1F17C2E}" type="presParOf" srcId="{46A49846-414B-4E32-AB64-6F7789A5CDAE}" destId="{94B25FB3-1A3E-4A0F-9241-0589047D11E7}" srcOrd="1" destOrd="0" presId="urn:microsoft.com/office/officeart/2018/2/layout/IconVerticalSolidList#1"/>
    <dgm:cxn modelId="{CBD77C8F-6135-456F-8A49-F2F6EF01C16B}" type="presParOf" srcId="{46A49846-414B-4E32-AB64-6F7789A5CDAE}" destId="{D2E7AAF6-0B66-4276-AF13-FD6294EBF173}" srcOrd="2" destOrd="0" presId="urn:microsoft.com/office/officeart/2018/2/layout/IconVerticalSolidList#1"/>
    <dgm:cxn modelId="{A38E922E-8FBF-4941-B66B-D1E4DB593964}" type="presParOf" srcId="{46A49846-414B-4E32-AB64-6F7789A5CDAE}" destId="{50ECF87B-4222-4737-A031-F88D7E30401E}" srcOrd="3" destOrd="0" presId="urn:microsoft.com/office/officeart/2018/2/layout/IconVerticalSolidList#1"/>
    <dgm:cxn modelId="{B41F8907-65F5-4C43-892E-F7DA5844A1E4}" type="presParOf" srcId="{05261D3E-3CC7-4C85-9E09-D67FC777908C}" destId="{C0653ABB-B62C-422B-8131-88C1663ADD1D}" srcOrd="9" destOrd="0" presId="urn:microsoft.com/office/officeart/2018/2/layout/IconVerticalSolidList#1"/>
    <dgm:cxn modelId="{499AC285-E282-432A-85E1-B23C74EE4DCA}" type="presParOf" srcId="{05261D3E-3CC7-4C85-9E09-D67FC777908C}" destId="{C7A92E70-FCF3-42DE-82B3-4E227B60BBAC}" srcOrd="10" destOrd="0" presId="urn:microsoft.com/office/officeart/2018/2/layout/IconVerticalSolidList#1"/>
    <dgm:cxn modelId="{2C54226A-AD9D-47A5-846F-76DA4D937B55}" type="presParOf" srcId="{C7A92E70-FCF3-42DE-82B3-4E227B60BBAC}" destId="{4A06787A-0708-40AB-923A-C4D6403EDFA2}" srcOrd="0" destOrd="0" presId="urn:microsoft.com/office/officeart/2018/2/layout/IconVerticalSolidList#1"/>
    <dgm:cxn modelId="{0560A025-2239-46F1-AAED-D0CBC8974799}" type="presParOf" srcId="{C7A92E70-FCF3-42DE-82B3-4E227B60BBAC}" destId="{0F4FEE22-B7A6-4C99-B20B-6CC637C695D0}" srcOrd="1" destOrd="0" presId="urn:microsoft.com/office/officeart/2018/2/layout/IconVerticalSolidList#1"/>
    <dgm:cxn modelId="{F605378A-2E7B-447A-83FE-817DDDE5AD30}" type="presParOf" srcId="{C7A92E70-FCF3-42DE-82B3-4E227B60BBAC}" destId="{DAE1549B-B5CB-47D6-8993-415BBC634838}" srcOrd="2" destOrd="0" presId="urn:microsoft.com/office/officeart/2018/2/layout/IconVerticalSolidList#1"/>
    <dgm:cxn modelId="{077440E3-68FA-42AB-8FFC-781D820CC403}" type="presParOf" srcId="{C7A92E70-FCF3-42DE-82B3-4E227B60BBAC}" destId="{C0FE5AEA-FA45-4632-9DA5-81D8B393BA60}" srcOrd="3" destOrd="0" presId="urn:microsoft.com/office/officeart/2018/2/layout/IconVerticalSolidList#1"/>
    <dgm:cxn modelId="{2F656E75-C194-4165-8879-1CF235CE4C93}" type="presParOf" srcId="{05261D3E-3CC7-4C85-9E09-D67FC777908C}" destId="{BFD56863-CB50-479B-A571-9EB4602B43A1}" srcOrd="11" destOrd="0" presId="urn:microsoft.com/office/officeart/2018/2/layout/IconVerticalSolidList#1"/>
    <dgm:cxn modelId="{24E8FE40-FED7-4D26-8EB5-C90F366D4A4A}" type="presParOf" srcId="{05261D3E-3CC7-4C85-9E09-D67FC777908C}" destId="{373F5409-772D-407C-B2DC-279135348F6E}" srcOrd="12" destOrd="0" presId="urn:microsoft.com/office/officeart/2018/2/layout/IconVerticalSolidList#1"/>
    <dgm:cxn modelId="{901987F5-3AD4-4CDA-AC5F-6EB6CC47D815}" type="presParOf" srcId="{373F5409-772D-407C-B2DC-279135348F6E}" destId="{583D3C41-8492-4F45-B258-9F1D433CF87B}" srcOrd="0" destOrd="0" presId="urn:microsoft.com/office/officeart/2018/2/layout/IconVerticalSolidList#1"/>
    <dgm:cxn modelId="{696BA73F-F6FB-4833-B36C-EA51E62300A0}" type="presParOf" srcId="{373F5409-772D-407C-B2DC-279135348F6E}" destId="{C9748FEB-9E2F-4A0C-9067-4FE8DBFD8912}" srcOrd="1" destOrd="0" presId="urn:microsoft.com/office/officeart/2018/2/layout/IconVerticalSolidList#1"/>
    <dgm:cxn modelId="{8C6719A4-A607-48E1-A5C9-AA9AAF985083}" type="presParOf" srcId="{373F5409-772D-407C-B2DC-279135348F6E}" destId="{56811E02-879E-42A9-861A-8D196C705E0E}" srcOrd="2" destOrd="0" presId="urn:microsoft.com/office/officeart/2018/2/layout/IconVerticalSolidList#1"/>
    <dgm:cxn modelId="{0DB56B99-E828-4438-835E-058EEF785676}" type="presParOf" srcId="{373F5409-772D-407C-B2DC-279135348F6E}" destId="{F5AF1794-AF30-4F5D-A259-3C0018E2CCC8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8DC341-3DC3-4668-B34C-67F1439BCF36}">
      <dsp:nvSpPr>
        <dsp:cNvPr id="0" name=""/>
        <dsp:cNvSpPr/>
      </dsp:nvSpPr>
      <dsp:spPr>
        <a:xfrm>
          <a:off x="0" y="511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650638-8C05-4AAF-98BB-AB53E19CCE8A}">
      <dsp:nvSpPr>
        <dsp:cNvPr id="0" name=""/>
        <dsp:cNvSpPr/>
      </dsp:nvSpPr>
      <dsp:spPr>
        <a:xfrm>
          <a:off x="212954" y="158907"/>
          <a:ext cx="387190" cy="3871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D02C5A-F616-46E1-9797-D5A8E5B369DC}">
      <dsp:nvSpPr>
        <dsp:cNvPr id="0" name=""/>
        <dsp:cNvSpPr/>
      </dsp:nvSpPr>
      <dsp:spPr>
        <a:xfrm>
          <a:off x="813099" y="511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Prérequis</a:t>
          </a:r>
        </a:p>
      </dsp:txBody>
      <dsp:txXfrm>
        <a:off x="813099" y="511"/>
        <a:ext cx="5978223" cy="703982"/>
      </dsp:txXfrm>
    </dsp:sp>
    <dsp:sp modelId="{99698387-9DF3-4127-A7DE-FCE3F05A3470}">
      <dsp:nvSpPr>
        <dsp:cNvPr id="0" name=""/>
        <dsp:cNvSpPr/>
      </dsp:nvSpPr>
      <dsp:spPr>
        <a:xfrm>
          <a:off x="0" y="880186"/>
          <a:ext cx="6791323" cy="703982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212954" y="1038885"/>
          <a:ext cx="387190" cy="3871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813099" y="880489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Tableau structuré</a:t>
          </a:r>
        </a:p>
      </dsp:txBody>
      <dsp:txXfrm>
        <a:off x="813099" y="880489"/>
        <a:ext cx="5978223" cy="703982"/>
      </dsp:txXfrm>
    </dsp:sp>
    <dsp:sp modelId="{FA3369E0-5B38-4FDD-A9F5-22B9810A03F7}">
      <dsp:nvSpPr>
        <dsp:cNvPr id="0" name=""/>
        <dsp:cNvSpPr/>
      </dsp:nvSpPr>
      <dsp:spPr>
        <a:xfrm>
          <a:off x="0" y="1760467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212954" y="1918864"/>
          <a:ext cx="387190" cy="38719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813099" y="1760467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Tableau croisé dynamique</a:t>
          </a:r>
        </a:p>
      </dsp:txBody>
      <dsp:txXfrm>
        <a:off x="813099" y="1760467"/>
        <a:ext cx="5978223" cy="703982"/>
      </dsp:txXfrm>
    </dsp:sp>
    <dsp:sp modelId="{6E774277-C469-43D8-8EA3-03144CC2AFBD}">
      <dsp:nvSpPr>
        <dsp:cNvPr id="0" name=""/>
        <dsp:cNvSpPr/>
      </dsp:nvSpPr>
      <dsp:spPr>
        <a:xfrm>
          <a:off x="0" y="2640446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0BC22D-4504-4BBF-8727-524DFE5DFDED}">
      <dsp:nvSpPr>
        <dsp:cNvPr id="0" name=""/>
        <dsp:cNvSpPr/>
      </dsp:nvSpPr>
      <dsp:spPr>
        <a:xfrm>
          <a:off x="212954" y="2798842"/>
          <a:ext cx="387190" cy="38719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D1BDB2-9275-4172-AC26-36A57D9BC6D6}">
      <dsp:nvSpPr>
        <dsp:cNvPr id="0" name=""/>
        <dsp:cNvSpPr/>
      </dsp:nvSpPr>
      <dsp:spPr>
        <a:xfrm>
          <a:off x="813099" y="2640446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Tableau de  bord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2640446"/>
        <a:ext cx="5978223" cy="703982"/>
      </dsp:txXfrm>
    </dsp:sp>
    <dsp:sp modelId="{46CB0B38-45F3-4B07-AB6C-A624BCC1010D}">
      <dsp:nvSpPr>
        <dsp:cNvPr id="0" name=""/>
        <dsp:cNvSpPr/>
      </dsp:nvSpPr>
      <dsp:spPr>
        <a:xfrm>
          <a:off x="0" y="3520424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B25FB3-1A3E-4A0F-9241-0589047D11E7}">
      <dsp:nvSpPr>
        <dsp:cNvPr id="0" name=""/>
        <dsp:cNvSpPr/>
      </dsp:nvSpPr>
      <dsp:spPr>
        <a:xfrm>
          <a:off x="212954" y="3678820"/>
          <a:ext cx="387190" cy="38719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ECF87B-4222-4737-A031-F88D7E30401E}">
      <dsp:nvSpPr>
        <dsp:cNvPr id="0" name=""/>
        <dsp:cNvSpPr/>
      </dsp:nvSpPr>
      <dsp:spPr>
        <a:xfrm>
          <a:off x="813099" y="3520424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Éléments du tableau de bord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3520424"/>
        <a:ext cx="5978223" cy="703982"/>
      </dsp:txXfrm>
    </dsp:sp>
    <dsp:sp modelId="{4A06787A-0708-40AB-923A-C4D6403EDFA2}">
      <dsp:nvSpPr>
        <dsp:cNvPr id="0" name=""/>
        <dsp:cNvSpPr/>
      </dsp:nvSpPr>
      <dsp:spPr>
        <a:xfrm>
          <a:off x="0" y="4400402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4FEE22-B7A6-4C99-B20B-6CC637C695D0}">
      <dsp:nvSpPr>
        <dsp:cNvPr id="0" name=""/>
        <dsp:cNvSpPr/>
      </dsp:nvSpPr>
      <dsp:spPr>
        <a:xfrm>
          <a:off x="212954" y="4558798"/>
          <a:ext cx="387190" cy="38719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FE5AEA-FA45-4632-9DA5-81D8B393BA60}">
      <dsp:nvSpPr>
        <dsp:cNvPr id="0" name=""/>
        <dsp:cNvSpPr/>
      </dsp:nvSpPr>
      <dsp:spPr>
        <a:xfrm>
          <a:off x="813099" y="4400402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Les formules dans la feuille tableau de bord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4400402"/>
        <a:ext cx="5978223" cy="703982"/>
      </dsp:txXfrm>
    </dsp:sp>
    <dsp:sp modelId="{583D3C41-8492-4F45-B258-9F1D433CF87B}">
      <dsp:nvSpPr>
        <dsp:cNvPr id="0" name=""/>
        <dsp:cNvSpPr/>
      </dsp:nvSpPr>
      <dsp:spPr>
        <a:xfrm>
          <a:off x="0" y="5280380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748FEB-9E2F-4A0C-9067-4FE8DBFD8912}">
      <dsp:nvSpPr>
        <dsp:cNvPr id="0" name=""/>
        <dsp:cNvSpPr/>
      </dsp:nvSpPr>
      <dsp:spPr>
        <a:xfrm>
          <a:off x="212954" y="5438777"/>
          <a:ext cx="387190" cy="387190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AF1794-AF30-4F5D-A259-3C0018E2CCC8}">
      <dsp:nvSpPr>
        <dsp:cNvPr id="0" name=""/>
        <dsp:cNvSpPr/>
      </dsp:nvSpPr>
      <dsp:spPr>
        <a:xfrm>
          <a:off x="813099" y="5280380"/>
          <a:ext cx="5978223" cy="7039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05" tIns="74505" rIns="74505" bIns="74505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Les formules dans la feuille TCD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13099" y="5280380"/>
        <a:ext cx="5978223" cy="7039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15/05/2023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15/05/2023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96715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178868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511655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0752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247815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62440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5318604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71833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315279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770870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3438992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416437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719899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464547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341407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16149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0308623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808024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88732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slide" Target="slide1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slide" Target="slide1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" Target="slid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fr-FR" sz="2800" dirty="0"/>
            </a:br>
            <a:endParaRPr lang="fr-FR" sz="2800" dirty="0"/>
          </a:p>
        </p:txBody>
      </p:sp>
      <p:graphicFrame>
        <p:nvGraphicFramePr>
          <p:cNvPr id="9" name="Espace réservé du contenu 2" descr="Espace réservé du contenu de liste">
            <a:extLst>
              <a:ext uri="{FF2B5EF4-FFF2-40B4-BE49-F238E27FC236}">
                <a16:creationId xmlns:a16="http://schemas.microsoft.com/office/drawing/2014/main" id="{F6CA07A8-8AB7-A8A1-7DBD-791CDFE70A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1905587"/>
              </p:ext>
            </p:extLst>
          </p:nvPr>
        </p:nvGraphicFramePr>
        <p:xfrm>
          <a:off x="5419332" y="326780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B8B20CD4-D6FA-83C3-5AC4-4F3B257F34C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2100E61-75F6-8267-7470-6AC0ED04BB9F}"/>
              </a:ext>
            </a:extLst>
          </p:cNvPr>
          <p:cNvSpPr txBox="1"/>
          <p:nvPr/>
        </p:nvSpPr>
        <p:spPr>
          <a:xfrm>
            <a:off x="20277" y="4413281"/>
            <a:ext cx="5399055" cy="1264686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TABLEAU DE BORD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457BDB7-5DBC-5DFA-7A7D-BA0071B03002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4208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02ED124B-35D8-4F03-C652-D18CE6B5D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156" y="158403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31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DE BORD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Prérequis…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9D0C485B-55EA-2362-788A-9330DAFEE196}"/>
              </a:ext>
            </a:extLst>
          </p:cNvPr>
          <p:cNvSpPr txBox="1">
            <a:spLocks/>
          </p:cNvSpPr>
          <p:nvPr/>
        </p:nvSpPr>
        <p:spPr>
          <a:xfrm>
            <a:off x="466586" y="1743068"/>
            <a:ext cx="11594314" cy="2422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Un classeur contenant les feuilles suivantes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 	- Un tableau structuré présent dans la feuille </a:t>
            </a:r>
            <a:r>
              <a:rPr lang="fr-FR" sz="3200" dirty="0">
                <a:solidFill>
                  <a:srgbClr val="FFFF00"/>
                </a:solidFill>
              </a:rPr>
              <a:t>EX 01</a:t>
            </a:r>
            <a:endParaRPr lang="fr-FR" sz="2800" dirty="0">
              <a:solidFill>
                <a:srgbClr val="FFFF00"/>
              </a:solidFill>
            </a:endParaRP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	- Un tableau croisé dynamique présent dans la feuille </a:t>
            </a:r>
            <a:r>
              <a:rPr lang="fr-FR" sz="3200" dirty="0">
                <a:solidFill>
                  <a:srgbClr val="FFFF00"/>
                </a:solidFill>
              </a:rPr>
              <a:t>TCD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	- Un tableau de bord présent dans la feuille </a:t>
            </a:r>
            <a:r>
              <a:rPr lang="fr-FR" sz="3200" dirty="0">
                <a:solidFill>
                  <a:srgbClr val="FFFF00"/>
                </a:solidFill>
              </a:rPr>
              <a:t>TABLEAU DE BORD</a:t>
            </a:r>
          </a:p>
        </p:txBody>
      </p:sp>
    </p:spTree>
    <p:extLst>
      <p:ext uri="{BB962C8B-B14F-4D97-AF65-F5344CB8AC3E}">
        <p14:creationId xmlns:p14="http://schemas.microsoft.com/office/powerpoint/2010/main" val="303935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1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DE BORD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Tableau structuré…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9D0C485B-55EA-2362-788A-9330DAFEE196}"/>
              </a:ext>
            </a:extLst>
          </p:cNvPr>
          <p:cNvSpPr txBox="1">
            <a:spLocks/>
          </p:cNvSpPr>
          <p:nvPr/>
        </p:nvSpPr>
        <p:spPr>
          <a:xfrm>
            <a:off x="121298" y="1464188"/>
            <a:ext cx="11939602" cy="32114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Le tableau nommé </a:t>
            </a:r>
            <a:r>
              <a:rPr lang="fr-FR" sz="2800" dirty="0">
                <a:solidFill>
                  <a:srgbClr val="FFFF00"/>
                </a:solidFill>
              </a:rPr>
              <a:t>tbl_Recensement </a:t>
            </a:r>
            <a:r>
              <a:rPr lang="fr-FR" sz="2800" dirty="0"/>
              <a:t>contient contient les colonnes suivantes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	- REGION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	- Année 1990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	- Année 1999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	- Année 2008</a:t>
            </a: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	- Année 2022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8ABF469-0BB0-BD91-EE66-5BC401155A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2790" y="2194098"/>
            <a:ext cx="6994939" cy="452737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216521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37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1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FD8DE713-E299-91AB-6292-46C95A344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007" y="2100025"/>
            <a:ext cx="6913986" cy="455162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DE BORD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Tableau croisé dynamique…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9D0C485B-55EA-2362-788A-9330DAFEE196}"/>
              </a:ext>
            </a:extLst>
          </p:cNvPr>
          <p:cNvSpPr txBox="1">
            <a:spLocks/>
          </p:cNvSpPr>
          <p:nvPr/>
        </p:nvSpPr>
        <p:spPr>
          <a:xfrm>
            <a:off x="466586" y="1371494"/>
            <a:ext cx="11594314" cy="8031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Le tableau croisé dynamique est nommé </a:t>
            </a:r>
            <a:r>
              <a:rPr lang="fr-FR" sz="2800" dirty="0">
                <a:solidFill>
                  <a:srgbClr val="FFFF00"/>
                </a:solidFill>
              </a:rPr>
              <a:t>tcd_Recensement</a:t>
            </a:r>
          </a:p>
        </p:txBody>
      </p:sp>
    </p:spTree>
    <p:extLst>
      <p:ext uri="{BB962C8B-B14F-4D97-AF65-F5344CB8AC3E}">
        <p14:creationId xmlns:p14="http://schemas.microsoft.com/office/powerpoint/2010/main" val="215505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1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FD8DE713-E299-91AB-6292-46C95A344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14" y="1805401"/>
            <a:ext cx="6405409" cy="421681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DE BORD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9D0C485B-55EA-2362-788A-9330DAFEE196}"/>
              </a:ext>
            </a:extLst>
          </p:cNvPr>
          <p:cNvSpPr txBox="1">
            <a:spLocks/>
          </p:cNvSpPr>
          <p:nvPr/>
        </p:nvSpPr>
        <p:spPr>
          <a:xfrm>
            <a:off x="140014" y="937640"/>
            <a:ext cx="6158149" cy="6144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Il est structuré de la façon suivante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D8BAA27-184B-F6A2-3F2C-385DDF0F19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3706" y="743122"/>
            <a:ext cx="3691812" cy="597835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E95022D5-829F-EE2F-1246-F055B9821E27}"/>
              </a:ext>
            </a:extLst>
          </p:cNvPr>
          <p:cNvSpPr>
            <a:spLocks noChangeAspect="1"/>
          </p:cNvSpPr>
          <p:nvPr/>
        </p:nvSpPr>
        <p:spPr>
          <a:xfrm rot="10800000">
            <a:off x="10839418" y="3842879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650A24-9956-BCA8-7929-A063E14CEDC1}"/>
              </a:ext>
            </a:extLst>
          </p:cNvPr>
          <p:cNvSpPr/>
          <p:nvPr/>
        </p:nvSpPr>
        <p:spPr>
          <a:xfrm>
            <a:off x="8949612" y="3962399"/>
            <a:ext cx="1845906" cy="177801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7760145B-E6F4-340D-9C87-81306801F411}"/>
              </a:ext>
            </a:extLst>
          </p:cNvPr>
          <p:cNvSpPr>
            <a:spLocks noChangeAspect="1"/>
          </p:cNvSpPr>
          <p:nvPr/>
        </p:nvSpPr>
        <p:spPr>
          <a:xfrm rot="10800000">
            <a:off x="10883318" y="5435538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6DAFD6-3E28-F121-8F17-034ED8C98E66}"/>
              </a:ext>
            </a:extLst>
          </p:cNvPr>
          <p:cNvSpPr/>
          <p:nvPr/>
        </p:nvSpPr>
        <p:spPr>
          <a:xfrm>
            <a:off x="8949612" y="5265701"/>
            <a:ext cx="1845906" cy="756515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77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uiExpand="1" build="p"/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DE BORD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Tableau de bord…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52AAB44-EBE2-D88D-3C13-1923696151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498" y="1504803"/>
            <a:ext cx="10227905" cy="506276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93537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52AAB44-EBE2-D88D-3C13-192369615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0701" y="3081161"/>
            <a:ext cx="6990598" cy="34603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DE BORD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Éléments du tableau de bord…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CC51533-2686-A776-27AD-CDBA385604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2237" y="1596197"/>
            <a:ext cx="3147526" cy="105303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cxnSp>
        <p:nvCxnSpPr>
          <p:cNvPr id="14" name="Connecteur : en angle 13">
            <a:extLst>
              <a:ext uri="{FF2B5EF4-FFF2-40B4-BE49-F238E27FC236}">
                <a16:creationId xmlns:a16="http://schemas.microsoft.com/office/drawing/2014/main" id="{C202D851-4FE9-6D15-6AA1-2B97C918ABF7}"/>
              </a:ext>
            </a:extLst>
          </p:cNvPr>
          <p:cNvCxnSpPr>
            <a:cxnSpLocks/>
          </p:cNvCxnSpPr>
          <p:nvPr/>
        </p:nvCxnSpPr>
        <p:spPr>
          <a:xfrm rot="5400000">
            <a:off x="3722951" y="2173550"/>
            <a:ext cx="1558401" cy="647698"/>
          </a:xfrm>
          <a:prstGeom prst="bentConnector3">
            <a:avLst>
              <a:gd name="adj1" fmla="val -119"/>
            </a:avLst>
          </a:prstGeom>
          <a:solidFill>
            <a:srgbClr val="C00000"/>
          </a:solidFill>
          <a:ln w="28575">
            <a:solidFill>
              <a:srgbClr val="FFFF00"/>
            </a:solidFill>
            <a:headEnd type="oval" w="med" len="med"/>
            <a:tailEnd type="oval" w="med" len="med"/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F68131AE-EFB6-74DF-C472-B952214C397D}"/>
              </a:ext>
            </a:extLst>
          </p:cNvPr>
          <p:cNvSpPr txBox="1">
            <a:spLocks/>
          </p:cNvSpPr>
          <p:nvPr/>
        </p:nvSpPr>
        <p:spPr>
          <a:xfrm>
            <a:off x="7815122" y="1679680"/>
            <a:ext cx="2840438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dirty="0"/>
              <a:t>Validation de données de type </a:t>
            </a:r>
            <a:r>
              <a:rPr lang="fr-FR" sz="2800" dirty="0">
                <a:solidFill>
                  <a:srgbClr val="FFFF00"/>
                </a:solidFill>
              </a:rPr>
              <a:t>Liste</a:t>
            </a:r>
            <a:endParaRPr lang="fr-FR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012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2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F8F63AC2-AD33-BDE6-1097-4E2CC316D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022" y="1129560"/>
            <a:ext cx="3028646" cy="157489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52AAB44-EBE2-D88D-3C13-1923696151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0701" y="3081161"/>
            <a:ext cx="6990598" cy="34603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DE BORD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Éléments du tableau de bord…</a:t>
            </a:r>
          </a:p>
        </p:txBody>
      </p:sp>
      <p:pic>
        <p:nvPicPr>
          <p:cNvPr id="7" name="Graphique 6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cxnSp>
        <p:nvCxnSpPr>
          <p:cNvPr id="14" name="Connecteur : en angle 13">
            <a:extLst>
              <a:ext uri="{FF2B5EF4-FFF2-40B4-BE49-F238E27FC236}">
                <a16:creationId xmlns:a16="http://schemas.microsoft.com/office/drawing/2014/main" id="{C202D851-4FE9-6D15-6AA1-2B97C918ABF7}"/>
              </a:ext>
            </a:extLst>
          </p:cNvPr>
          <p:cNvCxnSpPr>
            <a:cxnSpLocks/>
          </p:cNvCxnSpPr>
          <p:nvPr/>
        </p:nvCxnSpPr>
        <p:spPr>
          <a:xfrm rot="5400000">
            <a:off x="5044335" y="1937109"/>
            <a:ext cx="1932659" cy="630982"/>
          </a:xfrm>
          <a:prstGeom prst="bentConnector3">
            <a:avLst>
              <a:gd name="adj1" fmla="val -210"/>
            </a:avLst>
          </a:prstGeom>
          <a:solidFill>
            <a:srgbClr val="C00000"/>
          </a:solidFill>
          <a:ln w="28575">
            <a:solidFill>
              <a:srgbClr val="FFFF00"/>
            </a:solidFill>
            <a:headEnd type="oval" w="med" len="med"/>
            <a:tailEnd type="oval" w="med" len="med"/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F68131AE-EFB6-74DF-C472-B952214C397D}"/>
              </a:ext>
            </a:extLst>
          </p:cNvPr>
          <p:cNvSpPr txBox="1">
            <a:spLocks/>
          </p:cNvSpPr>
          <p:nvPr/>
        </p:nvSpPr>
        <p:spPr>
          <a:xfrm>
            <a:off x="9220462" y="1607750"/>
            <a:ext cx="2840438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dirty="0"/>
              <a:t>Validation de données de type </a:t>
            </a:r>
            <a:r>
              <a:rPr lang="fr-FR" sz="2800" dirty="0">
                <a:solidFill>
                  <a:srgbClr val="FFFF00"/>
                </a:solidFill>
              </a:rPr>
              <a:t>Liste</a:t>
            </a:r>
            <a:endParaRPr lang="fr-FR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38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2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DE BORD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Éléments du tableau de bord…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D4AC7B-2D5A-61F6-758E-96941B069D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047" y="3662452"/>
            <a:ext cx="10361905" cy="143809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Légende : flèche courbée 9">
            <a:extLst>
              <a:ext uri="{FF2B5EF4-FFF2-40B4-BE49-F238E27FC236}">
                <a16:creationId xmlns:a16="http://schemas.microsoft.com/office/drawing/2014/main" id="{30EA9234-6F52-2376-AD26-40B4452ED8AE}"/>
              </a:ext>
            </a:extLst>
          </p:cNvPr>
          <p:cNvSpPr/>
          <p:nvPr/>
        </p:nvSpPr>
        <p:spPr>
          <a:xfrm flipH="1">
            <a:off x="157064" y="1767699"/>
            <a:ext cx="2395636" cy="132848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94295"/>
              <a:gd name="adj6" fmla="val -16334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Texte dynamique qui reprend l’année sélectionnée dans la liste du dessus</a:t>
            </a:r>
          </a:p>
        </p:txBody>
      </p:sp>
      <p:sp>
        <p:nvSpPr>
          <p:cNvPr id="11" name="Légende : flèche courbée 10">
            <a:extLst>
              <a:ext uri="{FF2B5EF4-FFF2-40B4-BE49-F238E27FC236}">
                <a16:creationId xmlns:a16="http://schemas.microsoft.com/office/drawing/2014/main" id="{C9EFC79A-B07F-1973-F431-88118FA96E67}"/>
              </a:ext>
            </a:extLst>
          </p:cNvPr>
          <p:cNvSpPr/>
          <p:nvPr/>
        </p:nvSpPr>
        <p:spPr>
          <a:xfrm>
            <a:off x="2552700" y="6211592"/>
            <a:ext cx="3095528" cy="50988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37867"/>
              <a:gd name="adj6" fmla="val -16463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Cumul de l’année sélectionnée</a:t>
            </a:r>
          </a:p>
        </p:txBody>
      </p:sp>
      <p:sp>
        <p:nvSpPr>
          <p:cNvPr id="12" name="Légende : flèche courbée 11">
            <a:extLst>
              <a:ext uri="{FF2B5EF4-FFF2-40B4-BE49-F238E27FC236}">
                <a16:creationId xmlns:a16="http://schemas.microsoft.com/office/drawing/2014/main" id="{1D78EC24-A626-34E1-3A3A-98D8E3540D33}"/>
              </a:ext>
            </a:extLst>
          </p:cNvPr>
          <p:cNvSpPr/>
          <p:nvPr/>
        </p:nvSpPr>
        <p:spPr>
          <a:xfrm>
            <a:off x="5495924" y="5418608"/>
            <a:ext cx="3838575" cy="64739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8286"/>
              <a:gd name="adj6" fmla="val -16711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Cumul de l’année et de la région sélectionnées</a:t>
            </a:r>
          </a:p>
        </p:txBody>
      </p:sp>
      <p:sp>
        <p:nvSpPr>
          <p:cNvPr id="13" name="Légende : flèche courbée 12">
            <a:extLst>
              <a:ext uri="{FF2B5EF4-FFF2-40B4-BE49-F238E27FC236}">
                <a16:creationId xmlns:a16="http://schemas.microsoft.com/office/drawing/2014/main" id="{F0EC7777-5936-A3BD-1A11-46ADE5A9ED37}"/>
              </a:ext>
            </a:extLst>
          </p:cNvPr>
          <p:cNvSpPr/>
          <p:nvPr/>
        </p:nvSpPr>
        <p:spPr>
          <a:xfrm>
            <a:off x="7515225" y="1358269"/>
            <a:ext cx="3838575" cy="64739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18758"/>
              <a:gd name="adj6" fmla="val -15967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Différence entre le total région et le total de l’année</a:t>
            </a:r>
          </a:p>
        </p:txBody>
      </p:sp>
      <p:sp>
        <p:nvSpPr>
          <p:cNvPr id="15" name="Légende : flèche courbée 14">
            <a:extLst>
              <a:ext uri="{FF2B5EF4-FFF2-40B4-BE49-F238E27FC236}">
                <a16:creationId xmlns:a16="http://schemas.microsoft.com/office/drawing/2014/main" id="{5285E4B0-577A-0687-BC9E-0108C1C9481F}"/>
              </a:ext>
            </a:extLst>
          </p:cNvPr>
          <p:cNvSpPr/>
          <p:nvPr/>
        </p:nvSpPr>
        <p:spPr>
          <a:xfrm flipH="1">
            <a:off x="7265325" y="2295668"/>
            <a:ext cx="2783550" cy="64739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84871"/>
              <a:gd name="adj6" fmla="val -16309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Ratio : REGION / TOTAL ANNÉE</a:t>
            </a:r>
          </a:p>
        </p:txBody>
      </p:sp>
    </p:spTree>
    <p:extLst>
      <p:ext uri="{BB962C8B-B14F-4D97-AF65-F5344CB8AC3E}">
        <p14:creationId xmlns:p14="http://schemas.microsoft.com/office/powerpoint/2010/main" val="100838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5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25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2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32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10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5C50A70-977F-3D99-C7EA-D697E2345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989" y="1368684"/>
            <a:ext cx="9822022" cy="41206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DE BORD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687786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Éléments du tableau de bord…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Légende : flèche courbée 10">
            <a:extLst>
              <a:ext uri="{FF2B5EF4-FFF2-40B4-BE49-F238E27FC236}">
                <a16:creationId xmlns:a16="http://schemas.microsoft.com/office/drawing/2014/main" id="{C9EFC79A-B07F-1973-F431-88118FA96E67}"/>
              </a:ext>
            </a:extLst>
          </p:cNvPr>
          <p:cNvSpPr/>
          <p:nvPr/>
        </p:nvSpPr>
        <p:spPr>
          <a:xfrm flipH="1">
            <a:off x="92840" y="5611920"/>
            <a:ext cx="3060440" cy="105215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32539"/>
              <a:gd name="adj6" fmla="val -16704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Graphique dynamique en </a:t>
            </a:r>
            <a:r>
              <a:rPr lang="fr-FR" dirty="0">
                <a:solidFill>
                  <a:srgbClr val="FFFF00"/>
                </a:solidFill>
              </a:rPr>
              <a:t>anneau</a:t>
            </a:r>
          </a:p>
          <a:p>
            <a:pPr algn="ctr"/>
            <a:r>
              <a:rPr lang="fr-FR" dirty="0"/>
              <a:t>Part du ratio sur la totalité</a:t>
            </a:r>
          </a:p>
        </p:txBody>
      </p:sp>
      <p:sp>
        <p:nvSpPr>
          <p:cNvPr id="12" name="Légende : flèche courbée 11">
            <a:extLst>
              <a:ext uri="{FF2B5EF4-FFF2-40B4-BE49-F238E27FC236}">
                <a16:creationId xmlns:a16="http://schemas.microsoft.com/office/drawing/2014/main" id="{1D78EC24-A626-34E1-3A3A-98D8E3540D33}"/>
              </a:ext>
            </a:extLst>
          </p:cNvPr>
          <p:cNvSpPr/>
          <p:nvPr/>
        </p:nvSpPr>
        <p:spPr>
          <a:xfrm flipH="1">
            <a:off x="3526351" y="5894083"/>
            <a:ext cx="6000203" cy="64739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11524"/>
              <a:gd name="adj6" fmla="val -16527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Graphique dynamique </a:t>
            </a:r>
            <a:r>
              <a:rPr lang="fr-FR" dirty="0">
                <a:solidFill>
                  <a:srgbClr val="FFFF00"/>
                </a:solidFill>
              </a:rPr>
              <a:t>Courbe</a:t>
            </a:r>
          </a:p>
          <a:p>
            <a:pPr algn="ctr"/>
            <a:r>
              <a:rPr lang="fr-FR" dirty="0"/>
              <a:t>Evolution de l’année sélectionnée pour l’ensemble des régions</a:t>
            </a:r>
          </a:p>
        </p:txBody>
      </p:sp>
    </p:spTree>
    <p:extLst>
      <p:ext uri="{BB962C8B-B14F-4D97-AF65-F5344CB8AC3E}">
        <p14:creationId xmlns:p14="http://schemas.microsoft.com/office/powerpoint/2010/main" val="133194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AAF44604-F50D-B9A5-9389-99B6B3C81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575" y="2251577"/>
            <a:ext cx="4224074" cy="342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DE BORD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687786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Les formules dans la feuille tableau de bord…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BC45E65F-DA38-8539-0455-38B9A43451FC}"/>
              </a:ext>
            </a:extLst>
          </p:cNvPr>
          <p:cNvSpPr txBox="1">
            <a:spLocks/>
          </p:cNvSpPr>
          <p:nvPr/>
        </p:nvSpPr>
        <p:spPr>
          <a:xfrm>
            <a:off x="178586" y="1432025"/>
            <a:ext cx="11594314" cy="863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/>
              <a:t>Cellule : </a:t>
            </a:r>
            <a:r>
              <a:rPr lang="fr-FR" sz="3200" dirty="0">
                <a:solidFill>
                  <a:srgbClr val="FFFF00"/>
                </a:solidFill>
              </a:rPr>
              <a:t>B2</a:t>
            </a:r>
            <a:r>
              <a:rPr lang="fr-FR" sz="2400" dirty="0"/>
              <a:t> Validation de données (Liste déroulante)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5D29A272-5B72-DEE1-6B7A-A019731A82E3}"/>
              </a:ext>
            </a:extLst>
          </p:cNvPr>
          <p:cNvSpPr txBox="1">
            <a:spLocks/>
          </p:cNvSpPr>
          <p:nvPr/>
        </p:nvSpPr>
        <p:spPr>
          <a:xfrm>
            <a:off x="466586" y="5910423"/>
            <a:ext cx="11594314" cy="863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/>
              <a:t>La liste reprend les années présentes dans la feuille </a:t>
            </a:r>
            <a:r>
              <a:rPr lang="fr-FR" sz="2400" dirty="0">
                <a:solidFill>
                  <a:srgbClr val="FFFF00"/>
                </a:solidFill>
              </a:rPr>
              <a:t>EX 01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657713A-1B91-BF10-2B3C-204C55B8B7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5600" y="2251577"/>
            <a:ext cx="3147526" cy="105303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30009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A0B8E85-569B-2FFB-C400-545AC3E36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4230" y="2181748"/>
            <a:ext cx="4224077" cy="342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DE BORD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687786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Les formules dans la feuille tableau de bord…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BC45E65F-DA38-8539-0455-38B9A43451FC}"/>
              </a:ext>
            </a:extLst>
          </p:cNvPr>
          <p:cNvSpPr txBox="1">
            <a:spLocks/>
          </p:cNvSpPr>
          <p:nvPr/>
        </p:nvSpPr>
        <p:spPr>
          <a:xfrm>
            <a:off x="178586" y="1432025"/>
            <a:ext cx="11594314" cy="863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/>
              <a:t>Cellule : </a:t>
            </a:r>
            <a:r>
              <a:rPr lang="fr-FR" sz="3200" dirty="0">
                <a:solidFill>
                  <a:srgbClr val="FFFF00"/>
                </a:solidFill>
              </a:rPr>
              <a:t>D2</a:t>
            </a:r>
            <a:r>
              <a:rPr lang="fr-FR" sz="2400" dirty="0"/>
              <a:t> Validation de données (Liste déroulante)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0F1B5B33-4840-A584-F0E7-46BA4F5DA6F8}"/>
              </a:ext>
            </a:extLst>
          </p:cNvPr>
          <p:cNvSpPr txBox="1">
            <a:spLocks/>
          </p:cNvSpPr>
          <p:nvPr/>
        </p:nvSpPr>
        <p:spPr>
          <a:xfrm>
            <a:off x="298843" y="5738561"/>
            <a:ext cx="11594314" cy="863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/>
              <a:t>La liste est alimentée dynamiquement en fonction du contenu de la colonne </a:t>
            </a:r>
            <a:r>
              <a:rPr lang="fr-FR" sz="2400" dirty="0">
                <a:solidFill>
                  <a:srgbClr val="FFFF00"/>
                </a:solidFill>
              </a:rPr>
              <a:t>REGION</a:t>
            </a:r>
            <a:r>
              <a:rPr lang="fr-FR" sz="2400" dirty="0"/>
              <a:t> présente dans le tableau structuré</a:t>
            </a:r>
            <a:endParaRPr lang="fr-FR" sz="2400" dirty="0">
              <a:solidFill>
                <a:srgbClr val="FFFF00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30530A8-917C-CB40-E89F-9B8F9AB07D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7453" y="2181748"/>
            <a:ext cx="3028646" cy="157489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074577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40E823E3-C1FB-FDE3-24E3-9BAF39906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8252" y="2216342"/>
            <a:ext cx="6695496" cy="364182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DE BORD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687786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Les formules dans la feuille tableau de bord…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BC45E65F-DA38-8539-0455-38B9A43451FC}"/>
              </a:ext>
            </a:extLst>
          </p:cNvPr>
          <p:cNvSpPr txBox="1">
            <a:spLocks/>
          </p:cNvSpPr>
          <p:nvPr/>
        </p:nvSpPr>
        <p:spPr>
          <a:xfrm>
            <a:off x="178586" y="1182055"/>
            <a:ext cx="11594314" cy="5711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/>
              <a:t>Cellule : </a:t>
            </a:r>
            <a:r>
              <a:rPr lang="fr-FR" sz="3200" dirty="0">
                <a:solidFill>
                  <a:srgbClr val="FFFF00"/>
                </a:solidFill>
              </a:rPr>
              <a:t>H2</a:t>
            </a:r>
            <a:r>
              <a:rPr lang="fr-FR" sz="2400" dirty="0"/>
              <a:t> Fonction conditionnelle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06B39EA3-7662-7901-14EC-66A0261046B7}"/>
              </a:ext>
            </a:extLst>
          </p:cNvPr>
          <p:cNvSpPr txBox="1">
            <a:spLocks/>
          </p:cNvSpPr>
          <p:nvPr/>
        </p:nvSpPr>
        <p:spPr>
          <a:xfrm>
            <a:off x="178586" y="1685361"/>
            <a:ext cx="12013414" cy="6069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300" dirty="0">
                <a:solidFill>
                  <a:srgbClr val="00B050"/>
                </a:solidFill>
              </a:rPr>
              <a:t>=</a:t>
            </a:r>
            <a:r>
              <a:rPr lang="fr-FR" sz="2300" dirty="0">
                <a:solidFill>
                  <a:srgbClr val="FFFF00"/>
                </a:solidFill>
              </a:rPr>
              <a:t>SI.CONDITIONS</a:t>
            </a:r>
            <a:r>
              <a:rPr lang="fr-FR" sz="2300" dirty="0">
                <a:solidFill>
                  <a:srgbClr val="00B050"/>
                </a:solidFill>
              </a:rPr>
              <a:t>(B2="Année 1990";2;B2="Année 1999";3;B2="Année 2008";4;B2="Année 2022";5)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32BD329F-6C90-DC29-7032-987142949522}"/>
              </a:ext>
            </a:extLst>
          </p:cNvPr>
          <p:cNvSpPr txBox="1">
            <a:spLocks/>
          </p:cNvSpPr>
          <p:nvPr/>
        </p:nvSpPr>
        <p:spPr>
          <a:xfrm>
            <a:off x="178586" y="5930812"/>
            <a:ext cx="11594314" cy="863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/>
              <a:t>Formule dont le résultat sera utilisé pour construire le tableau qui alimente le graphique en courbe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3419E057-3092-1813-64CA-50DB622471C5}"/>
              </a:ext>
            </a:extLst>
          </p:cNvPr>
          <p:cNvSpPr>
            <a:spLocks noChangeAspect="1"/>
          </p:cNvSpPr>
          <p:nvPr/>
        </p:nvSpPr>
        <p:spPr>
          <a:xfrm rot="10800000">
            <a:off x="9208507" y="2584468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07F3AB-D88E-8270-E84D-F99FE5E88B0F}"/>
              </a:ext>
            </a:extLst>
          </p:cNvPr>
          <p:cNvSpPr/>
          <p:nvPr/>
        </p:nvSpPr>
        <p:spPr>
          <a:xfrm>
            <a:off x="4438650" y="2208948"/>
            <a:ext cx="3981450" cy="153252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0702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  <p:bldP spid="6" grpId="0"/>
      <p:bldP spid="10" grpId="0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BBA640C7-CE27-F1A4-AB7F-4C33AC555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8603" y="2215213"/>
            <a:ext cx="7114794" cy="386303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DE BORD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687786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Les formules dans la feuille tableau de bord…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BC45E65F-DA38-8539-0455-38B9A43451FC}"/>
              </a:ext>
            </a:extLst>
          </p:cNvPr>
          <p:cNvSpPr txBox="1">
            <a:spLocks/>
          </p:cNvSpPr>
          <p:nvPr/>
        </p:nvSpPr>
        <p:spPr>
          <a:xfrm>
            <a:off x="178586" y="1182055"/>
            <a:ext cx="11594314" cy="5711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/>
              <a:t>Cellule : </a:t>
            </a:r>
            <a:r>
              <a:rPr lang="fr-FR" sz="3200" dirty="0">
                <a:solidFill>
                  <a:srgbClr val="FFFF00"/>
                </a:solidFill>
              </a:rPr>
              <a:t>B4</a:t>
            </a:r>
            <a:r>
              <a:rPr lang="fr-FR" sz="2400" dirty="0"/>
              <a:t> Concaténation et conversion en majuscule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06B39EA3-7662-7901-14EC-66A0261046B7}"/>
              </a:ext>
            </a:extLst>
          </p:cNvPr>
          <p:cNvSpPr txBox="1">
            <a:spLocks/>
          </p:cNvSpPr>
          <p:nvPr/>
        </p:nvSpPr>
        <p:spPr>
          <a:xfrm>
            <a:off x="89293" y="1656939"/>
            <a:ext cx="12013414" cy="4498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>
                <a:solidFill>
                  <a:srgbClr val="00B050"/>
                </a:solidFill>
              </a:rPr>
              <a:t>="TOTAL : " &amp; MAJUSCULE(B2)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03B30F1B-FEF1-E069-53B8-455E73711DDC}"/>
              </a:ext>
            </a:extLst>
          </p:cNvPr>
          <p:cNvSpPr txBox="1">
            <a:spLocks/>
          </p:cNvSpPr>
          <p:nvPr/>
        </p:nvSpPr>
        <p:spPr>
          <a:xfrm>
            <a:off x="89293" y="6207147"/>
            <a:ext cx="11594314" cy="4777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/>
              <a:t>Permet de générer dans le tableau de bord, un titre plus parlant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A9BB5129-1DE4-1B30-24CA-88874249DF1C}"/>
              </a:ext>
            </a:extLst>
          </p:cNvPr>
          <p:cNvSpPr>
            <a:spLocks noChangeAspect="1"/>
          </p:cNvSpPr>
          <p:nvPr/>
        </p:nvSpPr>
        <p:spPr>
          <a:xfrm rot="16200000">
            <a:off x="3994637" y="3201611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0C207F-B68A-DAD0-919B-25470B05DC09}"/>
              </a:ext>
            </a:extLst>
          </p:cNvPr>
          <p:cNvSpPr/>
          <p:nvPr/>
        </p:nvSpPr>
        <p:spPr>
          <a:xfrm>
            <a:off x="4338638" y="2208948"/>
            <a:ext cx="1427162" cy="153252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2614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  <p:bldP spid="6" grpId="0"/>
      <p:bldP spid="8" grpId="0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C0D80CD4-D9E9-8910-FDEA-DADDA3010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614" y="2213710"/>
            <a:ext cx="6924773" cy="370493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DE BORD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687786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Les formules dans la feuille tableau de bord…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BC45E65F-DA38-8539-0455-38B9A43451FC}"/>
              </a:ext>
            </a:extLst>
          </p:cNvPr>
          <p:cNvSpPr txBox="1">
            <a:spLocks/>
          </p:cNvSpPr>
          <p:nvPr/>
        </p:nvSpPr>
        <p:spPr>
          <a:xfrm>
            <a:off x="178586" y="1232983"/>
            <a:ext cx="11594314" cy="5787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/>
              <a:t>Cellule : </a:t>
            </a:r>
            <a:r>
              <a:rPr lang="fr-FR" sz="3200" dirty="0">
                <a:solidFill>
                  <a:srgbClr val="FFFF00"/>
                </a:solidFill>
              </a:rPr>
              <a:t>D4</a:t>
            </a:r>
            <a:r>
              <a:rPr lang="fr-FR" sz="2400" dirty="0"/>
              <a:t> Liaison de cellule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06B39EA3-7662-7901-14EC-66A0261046B7}"/>
              </a:ext>
            </a:extLst>
          </p:cNvPr>
          <p:cNvSpPr txBox="1">
            <a:spLocks/>
          </p:cNvSpPr>
          <p:nvPr/>
        </p:nvSpPr>
        <p:spPr>
          <a:xfrm>
            <a:off x="89293" y="1433470"/>
            <a:ext cx="12013414" cy="4797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3600" dirty="0">
                <a:solidFill>
                  <a:srgbClr val="00B050"/>
                </a:solidFill>
              </a:rPr>
              <a:t>=D2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C211F92-C978-3A9F-E56F-34638AB13945}"/>
              </a:ext>
            </a:extLst>
          </p:cNvPr>
          <p:cNvSpPr txBox="1">
            <a:spLocks/>
          </p:cNvSpPr>
          <p:nvPr/>
        </p:nvSpPr>
        <p:spPr>
          <a:xfrm>
            <a:off x="178586" y="6121620"/>
            <a:ext cx="11594314" cy="4797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/>
              <a:t>Permet de générer dans le tableau de bord, un titre plus parlant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A7884424-51F8-C309-7405-26EEC1EF45DD}"/>
              </a:ext>
            </a:extLst>
          </p:cNvPr>
          <p:cNvSpPr>
            <a:spLocks noChangeAspect="1"/>
          </p:cNvSpPr>
          <p:nvPr/>
        </p:nvSpPr>
        <p:spPr>
          <a:xfrm rot="16200000">
            <a:off x="5860759" y="3163627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5F3BA4-2E2F-396F-BDF6-3AF726954124}"/>
              </a:ext>
            </a:extLst>
          </p:cNvPr>
          <p:cNvSpPr/>
          <p:nvPr/>
        </p:nvSpPr>
        <p:spPr>
          <a:xfrm>
            <a:off x="4338638" y="2208948"/>
            <a:ext cx="457200" cy="14400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6737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  <p:bldP spid="6" grpId="0"/>
      <p:bldP spid="8" grpId="0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77BD90D9-067B-9EE5-960E-40906E2FA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1372" y="2170219"/>
            <a:ext cx="7129256" cy="389562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DE BORD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687786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Les formules dans la feuille tableau de bord…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BC45E65F-DA38-8539-0455-38B9A43451FC}"/>
              </a:ext>
            </a:extLst>
          </p:cNvPr>
          <p:cNvSpPr txBox="1">
            <a:spLocks/>
          </p:cNvSpPr>
          <p:nvPr/>
        </p:nvSpPr>
        <p:spPr>
          <a:xfrm>
            <a:off x="178586" y="1127088"/>
            <a:ext cx="11594314" cy="5711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/>
              <a:t>Cellule : </a:t>
            </a:r>
            <a:r>
              <a:rPr lang="fr-FR" sz="3200" dirty="0">
                <a:solidFill>
                  <a:srgbClr val="FFFF00"/>
                </a:solidFill>
              </a:rPr>
              <a:t>B5</a:t>
            </a:r>
            <a:r>
              <a:rPr lang="fr-FR" sz="2400" dirty="0"/>
              <a:t> Somme dynamique en fonction de l’année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06B39EA3-7662-7901-14EC-66A0261046B7}"/>
              </a:ext>
            </a:extLst>
          </p:cNvPr>
          <p:cNvSpPr txBox="1">
            <a:spLocks/>
          </p:cNvSpPr>
          <p:nvPr/>
        </p:nvSpPr>
        <p:spPr>
          <a:xfrm>
            <a:off x="178586" y="1621702"/>
            <a:ext cx="12013414" cy="5711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300" dirty="0">
                <a:solidFill>
                  <a:srgbClr val="00B050"/>
                </a:solidFill>
              </a:rPr>
              <a:t>=</a:t>
            </a:r>
            <a:r>
              <a:rPr lang="fr-FR" sz="2300" dirty="0">
                <a:solidFill>
                  <a:srgbClr val="FFFF00"/>
                </a:solidFill>
              </a:rPr>
              <a:t>SOMME</a:t>
            </a:r>
            <a:r>
              <a:rPr lang="fr-FR" sz="2300" dirty="0">
                <a:solidFill>
                  <a:srgbClr val="00B050"/>
                </a:solidFill>
              </a:rPr>
              <a:t>(INDIRECT("tbl_Recensement[" &amp; B2 &amp; "]"))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B848D17-E44A-114D-3F5D-57B920764B09}"/>
              </a:ext>
            </a:extLst>
          </p:cNvPr>
          <p:cNvSpPr txBox="1">
            <a:spLocks/>
          </p:cNvSpPr>
          <p:nvPr/>
        </p:nvSpPr>
        <p:spPr>
          <a:xfrm>
            <a:off x="178586" y="6065847"/>
            <a:ext cx="11594314" cy="4316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/>
              <a:t>Permet de calculer dynamiquement, une somme en fonction de l’année sélectionnée en B2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E2B6A753-5DC4-16D1-E714-271C86B54C67}"/>
              </a:ext>
            </a:extLst>
          </p:cNvPr>
          <p:cNvSpPr>
            <a:spLocks noChangeAspect="1"/>
          </p:cNvSpPr>
          <p:nvPr/>
        </p:nvSpPr>
        <p:spPr>
          <a:xfrm rot="16200000">
            <a:off x="3417181" y="3455821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86DEEA-CD1D-D7F5-7291-FF4412389071}"/>
              </a:ext>
            </a:extLst>
          </p:cNvPr>
          <p:cNvSpPr/>
          <p:nvPr/>
        </p:nvSpPr>
        <p:spPr>
          <a:xfrm>
            <a:off x="4289554" y="2165114"/>
            <a:ext cx="2387472" cy="162345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802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  <p:bldP spid="6" grpId="0"/>
      <p:bldP spid="8" grpId="0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B1C12476-2EAA-670C-466D-8FCFFFA5B5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98" y="2277209"/>
            <a:ext cx="6604522" cy="359820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83A1CEC-D97C-2848-2FD3-E1EB38F98A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4457" y="2604232"/>
            <a:ext cx="4446284" cy="294416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DE BORD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687786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Les formules dans la feuille tableau de bord…</a:t>
            </a:r>
          </a:p>
        </p:txBody>
      </p:sp>
      <p:pic>
        <p:nvPicPr>
          <p:cNvPr id="7" name="Graphique 6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BC45E65F-DA38-8539-0455-38B9A43451FC}"/>
              </a:ext>
            </a:extLst>
          </p:cNvPr>
          <p:cNvSpPr txBox="1">
            <a:spLocks/>
          </p:cNvSpPr>
          <p:nvPr/>
        </p:nvSpPr>
        <p:spPr>
          <a:xfrm>
            <a:off x="178586" y="1227699"/>
            <a:ext cx="11594314" cy="6512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/>
              <a:t>Cellule : </a:t>
            </a:r>
            <a:r>
              <a:rPr lang="fr-FR" sz="3200" dirty="0">
                <a:solidFill>
                  <a:srgbClr val="FFFF00"/>
                </a:solidFill>
              </a:rPr>
              <a:t>D5</a:t>
            </a:r>
            <a:r>
              <a:rPr lang="fr-FR" sz="2400" dirty="0"/>
              <a:t> Extraction de données dans le TCD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06B39EA3-7662-7901-14EC-66A0261046B7}"/>
              </a:ext>
            </a:extLst>
          </p:cNvPr>
          <p:cNvSpPr txBox="1">
            <a:spLocks/>
          </p:cNvSpPr>
          <p:nvPr/>
        </p:nvSpPr>
        <p:spPr>
          <a:xfrm>
            <a:off x="89293" y="1751149"/>
            <a:ext cx="12013414" cy="6069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300" dirty="0">
                <a:solidFill>
                  <a:srgbClr val="00B050"/>
                </a:solidFill>
              </a:rPr>
              <a:t>=</a:t>
            </a:r>
            <a:r>
              <a:rPr lang="fr-FR" sz="2300" dirty="0">
                <a:solidFill>
                  <a:srgbClr val="FFFF00"/>
                </a:solidFill>
              </a:rPr>
              <a:t>LIREDONNEESTABCROISDYNAMIQUE</a:t>
            </a:r>
            <a:r>
              <a:rPr lang="fr-FR" sz="2300" dirty="0">
                <a:solidFill>
                  <a:srgbClr val="00B050"/>
                </a:solidFill>
              </a:rPr>
              <a:t>(TEXTE(B2;"@");TCD!A3;"REGION";'TABLEAU DE BORD'!D2)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7D2B0133-EE6A-0675-0255-E3A871F733A6}"/>
              </a:ext>
            </a:extLst>
          </p:cNvPr>
          <p:cNvSpPr txBox="1">
            <a:spLocks/>
          </p:cNvSpPr>
          <p:nvPr/>
        </p:nvSpPr>
        <p:spPr>
          <a:xfrm>
            <a:off x="298843" y="5929822"/>
            <a:ext cx="11594314" cy="863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/>
              <a:t>Permet d’extraire depuis le tableau croisé dynamique, la valeur en fonction de la région et de l’année sélectionnées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74A18C0A-A6E5-2553-367E-FCBE1FAB1B32}"/>
              </a:ext>
            </a:extLst>
          </p:cNvPr>
          <p:cNvSpPr>
            <a:spLocks noChangeAspect="1"/>
          </p:cNvSpPr>
          <p:nvPr/>
        </p:nvSpPr>
        <p:spPr>
          <a:xfrm rot="16200000">
            <a:off x="3669107" y="3397629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0EEB5F-6090-5CBA-3B6A-1418E16CA24C}"/>
              </a:ext>
            </a:extLst>
          </p:cNvPr>
          <p:cNvSpPr/>
          <p:nvPr/>
        </p:nvSpPr>
        <p:spPr>
          <a:xfrm>
            <a:off x="2358117" y="2250156"/>
            <a:ext cx="4143375" cy="162345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0CB6914-993D-1CD5-1B14-D7B74E588EA6}"/>
              </a:ext>
            </a:extLst>
          </p:cNvPr>
          <p:cNvSpPr/>
          <p:nvPr/>
        </p:nvSpPr>
        <p:spPr>
          <a:xfrm>
            <a:off x="8860126" y="3219449"/>
            <a:ext cx="741074" cy="151357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A12CFFDD-75D9-4572-FADD-434DDB4945E6}"/>
              </a:ext>
            </a:extLst>
          </p:cNvPr>
          <p:cNvSpPr>
            <a:spLocks noChangeAspect="1"/>
          </p:cNvSpPr>
          <p:nvPr/>
        </p:nvSpPr>
        <p:spPr>
          <a:xfrm rot="2340772" flipH="1" flipV="1">
            <a:off x="9569465" y="3347772"/>
            <a:ext cx="288000" cy="255164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0346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  <p:bldP spid="6" grpId="0"/>
      <p:bldP spid="8" grpId="0"/>
      <p:bldP spid="12" grpId="0" animBg="1"/>
      <p:bldP spid="13" grpId="0" animBg="1"/>
      <p:bldP spid="1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86A25E7-65E9-6CED-BFC7-0D4C33231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5764" y="2449599"/>
            <a:ext cx="7520473" cy="409477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DE BORD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687786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Les formules dans la feuille tableau de bord…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BC45E65F-DA38-8539-0455-38B9A43451FC}"/>
              </a:ext>
            </a:extLst>
          </p:cNvPr>
          <p:cNvSpPr txBox="1">
            <a:spLocks/>
          </p:cNvSpPr>
          <p:nvPr/>
        </p:nvSpPr>
        <p:spPr>
          <a:xfrm>
            <a:off x="178586" y="1182055"/>
            <a:ext cx="11594314" cy="863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/>
              <a:t>Cellule : </a:t>
            </a:r>
            <a:r>
              <a:rPr lang="fr-FR" sz="3200" dirty="0">
                <a:solidFill>
                  <a:srgbClr val="FFFF00"/>
                </a:solidFill>
              </a:rPr>
              <a:t>F5</a:t>
            </a:r>
            <a:r>
              <a:rPr lang="fr-FR" sz="2400" dirty="0"/>
              <a:t> Calcul de la différence entre le </a:t>
            </a:r>
            <a:r>
              <a:rPr lang="fr-FR" sz="2400" dirty="0">
                <a:solidFill>
                  <a:srgbClr val="FFFF00"/>
                </a:solidFill>
              </a:rPr>
              <a:t>total de l’année </a:t>
            </a:r>
            <a:r>
              <a:rPr lang="fr-FR" sz="2400" dirty="0"/>
              <a:t>et le </a:t>
            </a:r>
            <a:r>
              <a:rPr lang="fr-FR" sz="2400" dirty="0">
                <a:solidFill>
                  <a:srgbClr val="FFFF00"/>
                </a:solidFill>
              </a:rPr>
              <a:t>total région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06B39EA3-7662-7901-14EC-66A0261046B7}"/>
              </a:ext>
            </a:extLst>
          </p:cNvPr>
          <p:cNvSpPr txBox="1">
            <a:spLocks/>
          </p:cNvSpPr>
          <p:nvPr/>
        </p:nvSpPr>
        <p:spPr>
          <a:xfrm>
            <a:off x="178586" y="1736725"/>
            <a:ext cx="12013414" cy="6069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3200" dirty="0">
                <a:solidFill>
                  <a:srgbClr val="00B050"/>
                </a:solidFill>
              </a:rPr>
              <a:t>=B5-D5</a:t>
            </a: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99C04E57-BDA8-E878-9A17-6568E84F9C6E}"/>
              </a:ext>
            </a:extLst>
          </p:cNvPr>
          <p:cNvSpPr>
            <a:spLocks noChangeAspect="1"/>
          </p:cNvSpPr>
          <p:nvPr/>
        </p:nvSpPr>
        <p:spPr>
          <a:xfrm rot="10800000">
            <a:off x="8068260" y="3466324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688930-09E2-FE8D-49BC-05FE1F07DAF2}"/>
              </a:ext>
            </a:extLst>
          </p:cNvPr>
          <p:cNvSpPr/>
          <p:nvPr/>
        </p:nvSpPr>
        <p:spPr>
          <a:xfrm>
            <a:off x="4236390" y="2427374"/>
            <a:ext cx="512892" cy="18000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326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  <p:bldP spid="6" grpId="0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CBD8F40-9F5A-4E75-93E1-477684473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1992" y="2226086"/>
            <a:ext cx="6868016" cy="377316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DE BORD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687786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Les formules dans la feuille tableau de bord…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BC45E65F-DA38-8539-0455-38B9A43451FC}"/>
              </a:ext>
            </a:extLst>
          </p:cNvPr>
          <p:cNvSpPr txBox="1">
            <a:spLocks/>
          </p:cNvSpPr>
          <p:nvPr/>
        </p:nvSpPr>
        <p:spPr>
          <a:xfrm>
            <a:off x="178586" y="1256733"/>
            <a:ext cx="11594314" cy="6069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/>
              <a:t>Cellule : </a:t>
            </a:r>
            <a:r>
              <a:rPr lang="fr-FR" sz="3200" dirty="0">
                <a:solidFill>
                  <a:srgbClr val="FFFF00"/>
                </a:solidFill>
              </a:rPr>
              <a:t>H5</a:t>
            </a:r>
            <a:r>
              <a:rPr lang="fr-FR" sz="2400" dirty="0"/>
              <a:t> Calcul du ratio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06B39EA3-7662-7901-14EC-66A0261046B7}"/>
              </a:ext>
            </a:extLst>
          </p:cNvPr>
          <p:cNvSpPr txBox="1">
            <a:spLocks/>
          </p:cNvSpPr>
          <p:nvPr/>
        </p:nvSpPr>
        <p:spPr>
          <a:xfrm>
            <a:off x="178586" y="1616723"/>
            <a:ext cx="12013414" cy="6432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3200" dirty="0">
                <a:solidFill>
                  <a:srgbClr val="00B050"/>
                </a:solidFill>
              </a:rPr>
              <a:t>=D5/B5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3B86CD42-9765-277C-FDD8-6406C1C46ABE}"/>
              </a:ext>
            </a:extLst>
          </p:cNvPr>
          <p:cNvSpPr txBox="1">
            <a:spLocks/>
          </p:cNvSpPr>
          <p:nvPr/>
        </p:nvSpPr>
        <p:spPr>
          <a:xfrm>
            <a:off x="178586" y="6078209"/>
            <a:ext cx="11594314" cy="6432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/>
              <a:t>Représentation du ratio entre la région et le total de l’année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D9B2D936-0419-D023-2607-EC43E5F363B6}"/>
              </a:ext>
            </a:extLst>
          </p:cNvPr>
          <p:cNvSpPr>
            <a:spLocks noChangeAspect="1"/>
          </p:cNvSpPr>
          <p:nvPr/>
        </p:nvSpPr>
        <p:spPr>
          <a:xfrm rot="10800000">
            <a:off x="9402537" y="3156712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D05BA1-FE6F-99CF-2BD3-EC7E4AC9D6C3}"/>
              </a:ext>
            </a:extLst>
          </p:cNvPr>
          <p:cNvSpPr/>
          <p:nvPr/>
        </p:nvSpPr>
        <p:spPr>
          <a:xfrm>
            <a:off x="4357688" y="2223668"/>
            <a:ext cx="512892" cy="162345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5040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  <p:bldP spid="6" grpId="0"/>
      <p:bldP spid="8" grpId="0"/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DE BORD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687786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Les formules dans la feuille TCD…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BC45E65F-DA38-8539-0455-38B9A43451FC}"/>
              </a:ext>
            </a:extLst>
          </p:cNvPr>
          <p:cNvSpPr txBox="1">
            <a:spLocks/>
          </p:cNvSpPr>
          <p:nvPr/>
        </p:nvSpPr>
        <p:spPr>
          <a:xfrm>
            <a:off x="178586" y="1168059"/>
            <a:ext cx="11594314" cy="6069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/>
              <a:t>Cellule : </a:t>
            </a:r>
            <a:r>
              <a:rPr lang="fr-FR" sz="3200" dirty="0">
                <a:solidFill>
                  <a:srgbClr val="FFFF00"/>
                </a:solidFill>
              </a:rPr>
              <a:t>H4</a:t>
            </a:r>
            <a:r>
              <a:rPr lang="fr-FR" sz="2400" dirty="0"/>
              <a:t> Création dynamique d’un tableau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06B39EA3-7662-7901-14EC-66A0261046B7}"/>
              </a:ext>
            </a:extLst>
          </p:cNvPr>
          <p:cNvSpPr txBox="1">
            <a:spLocks/>
          </p:cNvSpPr>
          <p:nvPr/>
        </p:nvSpPr>
        <p:spPr>
          <a:xfrm>
            <a:off x="178586" y="1798485"/>
            <a:ext cx="12013414" cy="6069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300" dirty="0">
                <a:solidFill>
                  <a:srgbClr val="00B050"/>
                </a:solidFill>
              </a:rPr>
              <a:t>=</a:t>
            </a:r>
            <a:r>
              <a:rPr lang="fr-FR" sz="2300" dirty="0">
                <a:solidFill>
                  <a:srgbClr val="FFFF00"/>
                </a:solidFill>
              </a:rPr>
              <a:t>CHOISIRCOLS</a:t>
            </a:r>
            <a:r>
              <a:rPr lang="fr-FR" sz="2300" dirty="0">
                <a:solidFill>
                  <a:srgbClr val="00B050"/>
                </a:solidFill>
              </a:rPr>
              <a:t>(tbl_Recensement;1;'TABLEAU DE BORD'!H2)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B40E48F7-C44F-FC5F-F3D1-45437BEE865D}"/>
              </a:ext>
            </a:extLst>
          </p:cNvPr>
          <p:cNvSpPr txBox="1">
            <a:spLocks/>
          </p:cNvSpPr>
          <p:nvPr/>
        </p:nvSpPr>
        <p:spPr>
          <a:xfrm>
            <a:off x="178586" y="5553432"/>
            <a:ext cx="11594314" cy="12334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/>
              <a:t>La formule permet de construire un tableau de façon dynamique en reprenant les données présentes dans le tableau structuré de la colonne 1 et de la colonne correspondante à l’année sélectionnée</a:t>
            </a:r>
            <a:endParaRPr lang="fr-FR" sz="2400" dirty="0">
              <a:solidFill>
                <a:srgbClr val="FFFF00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B7D379D-7597-43EB-D104-E24EAD3B8E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7932" y="2359571"/>
            <a:ext cx="7476137" cy="294040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285E163A-20E7-2160-D39E-8A3870ABBDD2}"/>
              </a:ext>
            </a:extLst>
          </p:cNvPr>
          <p:cNvSpPr>
            <a:spLocks noChangeAspect="1"/>
          </p:cNvSpPr>
          <p:nvPr/>
        </p:nvSpPr>
        <p:spPr>
          <a:xfrm rot="10800000" flipH="1">
            <a:off x="6894221" y="3013857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4C57EB-2356-EA44-1E2C-0EF73C7A1250}"/>
              </a:ext>
            </a:extLst>
          </p:cNvPr>
          <p:cNvSpPr/>
          <p:nvPr/>
        </p:nvSpPr>
        <p:spPr>
          <a:xfrm>
            <a:off x="4119562" y="2347738"/>
            <a:ext cx="2733675" cy="162345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1156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  <p:bldP spid="6" grpId="0"/>
      <p:bldP spid="8" grpId="0"/>
      <p:bldP spid="13" grpId="0" animBg="1"/>
      <p:bldP spid="14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3318</TotalTime>
  <Words>763</Words>
  <Application>Microsoft Office PowerPoint</Application>
  <PresentationFormat>Grand écran</PresentationFormat>
  <Paragraphs>135</Paragraphs>
  <Slides>20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466</cp:revision>
  <dcterms:created xsi:type="dcterms:W3CDTF">2022-09-28T14:03:26Z</dcterms:created>
  <dcterms:modified xsi:type="dcterms:W3CDTF">2023-05-15T12:39:26Z</dcterms:modified>
</cp:coreProperties>
</file>