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2"/>
    <p:sldId id="260" r:id="rId3"/>
    <p:sldId id="269" r:id="rId4"/>
    <p:sldId id="266" r:id="rId5"/>
    <p:sldId id="268" r:id="rId6"/>
    <p:sldId id="270" r:id="rId7"/>
    <p:sldId id="271" r:id="rId8"/>
    <p:sldId id="272" r:id="rId9"/>
    <p:sldId id="273" r:id="rId10"/>
    <p:sldId id="274" r:id="rId11"/>
    <p:sldId id="277" r:id="rId12"/>
    <p:sldId id="275" r:id="rId13"/>
    <p:sldId id="276" r:id="rId14"/>
    <p:sldId id="278" r:id="rId15"/>
    <p:sldId id="279" r:id="rId16"/>
    <p:sldId id="280" r:id="rId17"/>
    <p:sldId id="281" r:id="rId18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54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3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8.xml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slide" Target="../slides/slide14.xml"/><Relationship Id="rId4" Type="http://schemas.openxmlformats.org/officeDocument/2006/relationships/slide" Target="../slides/slide6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Calculer une somme – Méthode 1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6725F05C-DA91-46F3-99D3-D6E50E046C74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Calculer une somme – Méthode 2</a:t>
          </a:r>
        </a:p>
      </dgm:t>
    </dgm:pt>
    <dgm:pt modelId="{38A8C2BA-1E2D-47C0-96C2-C719AE50F5AD}" type="parTrans" cxnId="{9B57699B-6F68-46C9-8477-D303C3170D21}">
      <dgm:prSet/>
      <dgm:spPr/>
      <dgm:t>
        <a:bodyPr/>
        <a:lstStyle/>
        <a:p>
          <a:endParaRPr lang="fr-FR"/>
        </a:p>
      </dgm:t>
    </dgm:pt>
    <dgm:pt modelId="{77DD0113-C9EA-4950-BA22-E5590D3CB4E8}" type="sibTrans" cxnId="{9B57699B-6F68-46C9-8477-D303C3170D21}">
      <dgm:prSet/>
      <dgm:spPr/>
      <dgm:t>
        <a:bodyPr/>
        <a:lstStyle/>
        <a:p>
          <a:endParaRPr lang="fr-FR"/>
        </a:p>
      </dgm:t>
    </dgm:pt>
    <dgm:pt modelId="{69D05B2F-58C4-4188-BDDC-88319A1F90C1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Calculer une somme – Méthode 3</a:t>
          </a:r>
        </a:p>
      </dgm:t>
    </dgm:pt>
    <dgm:pt modelId="{51ECF148-4836-4EF7-B97C-67ABD3B13CF3}" type="parTrans" cxnId="{1E107CDA-1432-46C9-920B-255F657B0999}">
      <dgm:prSet/>
      <dgm:spPr/>
      <dgm:t>
        <a:bodyPr/>
        <a:lstStyle/>
        <a:p>
          <a:endParaRPr lang="fr-FR"/>
        </a:p>
      </dgm:t>
    </dgm:pt>
    <dgm:pt modelId="{9FDC5AFE-E080-4C78-BBD1-8214CDCA982C}" type="sibTrans" cxnId="{1E107CDA-1432-46C9-920B-255F657B0999}">
      <dgm:prSet/>
      <dgm:spPr/>
      <dgm:t>
        <a:bodyPr/>
        <a:lstStyle/>
        <a:p>
          <a:endParaRPr lang="fr-FR"/>
        </a:p>
      </dgm:t>
    </dgm:pt>
    <dgm:pt modelId="{7317487E-ECCD-46D8-ABE8-24720627FFD7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Calculer une somme – Méthode 4</a:t>
          </a:r>
        </a:p>
      </dgm:t>
    </dgm:pt>
    <dgm:pt modelId="{A129A4E2-4805-4F64-BD59-205561D79E90}" type="parTrans" cxnId="{8E834F0F-30E7-45BA-937C-5A82544E327C}">
      <dgm:prSet/>
      <dgm:spPr/>
      <dgm:t>
        <a:bodyPr/>
        <a:lstStyle/>
        <a:p>
          <a:endParaRPr lang="fr-FR"/>
        </a:p>
      </dgm:t>
    </dgm:pt>
    <dgm:pt modelId="{55A9B9CD-4377-4A6A-A2A0-BC0DBAB9254E}" type="sibTrans" cxnId="{8E834F0F-30E7-45BA-937C-5A82544E327C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4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4">
        <dgm:presLayoutVars>
          <dgm:chMax val="0"/>
          <dgm:chPref val="0"/>
        </dgm:presLayoutVars>
      </dgm:prSet>
      <dgm:spPr/>
    </dgm:pt>
    <dgm:pt modelId="{6DB59E6C-6EB9-4A45-8148-A50AF1EDFEC7}" type="pres">
      <dgm:prSet presAssocID="{2DAA2C1D-14F6-4BCA-B047-0B53ADD46F43}" presName="sibTrans" presStyleCnt="0"/>
      <dgm:spPr/>
    </dgm:pt>
    <dgm:pt modelId="{39464BEA-E0D0-4154-9146-D43E315D9D48}" type="pres">
      <dgm:prSet presAssocID="{6725F05C-DA91-46F3-99D3-D6E50E046C74}" presName="compNode" presStyleCnt="0"/>
      <dgm:spPr/>
    </dgm:pt>
    <dgm:pt modelId="{13D0DB2B-E0BB-4748-8109-2A16A8E41567}" type="pres">
      <dgm:prSet presAssocID="{6725F05C-DA91-46F3-99D3-D6E50E046C74}" presName="bgRect" presStyleLbl="bgShp" presStyleIdx="1" presStyleCnt="4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077E7D46-8C4C-4D69-A94E-2DCE3EE0C56D}" type="pres">
      <dgm:prSet presAssocID="{6725F05C-DA91-46F3-99D3-D6E50E046C74}" presName="iconRect" presStyleLbl="node1" presStyleIdx="1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648ABE75-F5B0-4712-8FFC-14C88ADBDA95}" type="pres">
      <dgm:prSet presAssocID="{6725F05C-DA91-46F3-99D3-D6E50E046C74}" presName="spaceRect" presStyleCnt="0"/>
      <dgm:spPr/>
    </dgm:pt>
    <dgm:pt modelId="{ADE35914-346C-4A5B-9D69-AAA1294848FB}" type="pres">
      <dgm:prSet presAssocID="{6725F05C-DA91-46F3-99D3-D6E50E046C74}" presName="parTx" presStyleLbl="revTx" presStyleIdx="1" presStyleCnt="4">
        <dgm:presLayoutVars>
          <dgm:chMax val="0"/>
          <dgm:chPref val="0"/>
        </dgm:presLayoutVars>
      </dgm:prSet>
      <dgm:spPr/>
    </dgm:pt>
    <dgm:pt modelId="{18C39DFE-FA99-4EB9-BADB-1157A6705857}" type="pres">
      <dgm:prSet presAssocID="{77DD0113-C9EA-4950-BA22-E5590D3CB4E8}" presName="sibTrans" presStyleCnt="0"/>
      <dgm:spPr/>
    </dgm:pt>
    <dgm:pt modelId="{B3282044-B8B5-40BD-ABD8-33C399E8677E}" type="pres">
      <dgm:prSet presAssocID="{69D05B2F-58C4-4188-BDDC-88319A1F90C1}" presName="compNode" presStyleCnt="0"/>
      <dgm:spPr/>
    </dgm:pt>
    <dgm:pt modelId="{313CD4E9-FDEB-4998-A6A0-FC6E810F01D9}" type="pres">
      <dgm:prSet presAssocID="{69D05B2F-58C4-4188-BDDC-88319A1F90C1}" presName="bgRect" presStyleLbl="bgShp" presStyleIdx="2" presStyleCnt="4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7CBDAD85-815D-4244-8336-327FE0F28FAA}" type="pres">
      <dgm:prSet presAssocID="{69D05B2F-58C4-4188-BDDC-88319A1F90C1}" presName="iconRect" presStyleLbl="node1" presStyleIdx="2" presStyleCnt="4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2F00ED60-65F4-4036-8704-C976369EB85F}" type="pres">
      <dgm:prSet presAssocID="{69D05B2F-58C4-4188-BDDC-88319A1F90C1}" presName="spaceRect" presStyleCnt="0"/>
      <dgm:spPr/>
    </dgm:pt>
    <dgm:pt modelId="{A5C6FF15-1124-4090-98DE-28CC55F2A56A}" type="pres">
      <dgm:prSet presAssocID="{69D05B2F-58C4-4188-BDDC-88319A1F90C1}" presName="parTx" presStyleLbl="revTx" presStyleIdx="2" presStyleCnt="4">
        <dgm:presLayoutVars>
          <dgm:chMax val="0"/>
          <dgm:chPref val="0"/>
        </dgm:presLayoutVars>
      </dgm:prSet>
      <dgm:spPr/>
    </dgm:pt>
    <dgm:pt modelId="{87C90C72-743E-4A1C-8378-788E7AA73BF4}" type="pres">
      <dgm:prSet presAssocID="{9FDC5AFE-E080-4C78-BBD1-8214CDCA982C}" presName="sibTrans" presStyleCnt="0"/>
      <dgm:spPr/>
    </dgm:pt>
    <dgm:pt modelId="{989B821C-B99F-4490-9701-3DF1959AF8B4}" type="pres">
      <dgm:prSet presAssocID="{7317487E-ECCD-46D8-ABE8-24720627FFD7}" presName="compNode" presStyleCnt="0"/>
      <dgm:spPr/>
    </dgm:pt>
    <dgm:pt modelId="{2E19034F-E53A-4250-93B7-AF010D97DFED}" type="pres">
      <dgm:prSet presAssocID="{7317487E-ECCD-46D8-ABE8-24720627FFD7}" presName="bgRect" presStyleLbl="bgShp" presStyleIdx="3" presStyleCnt="4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205D9CF0-3118-426A-B4A6-F8B71310E464}" type="pres">
      <dgm:prSet presAssocID="{7317487E-ECCD-46D8-ABE8-24720627FFD7}" presName="iconRect" presStyleLbl="node1" presStyleIdx="3" presStyleCnt="4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CE47DD48-BDEC-4784-A73E-404A00C1883C}" type="pres">
      <dgm:prSet presAssocID="{7317487E-ECCD-46D8-ABE8-24720627FFD7}" presName="spaceRect" presStyleCnt="0"/>
      <dgm:spPr/>
    </dgm:pt>
    <dgm:pt modelId="{5A725516-AA82-43B9-A81F-5959ABF17CF3}" type="pres">
      <dgm:prSet presAssocID="{7317487E-ECCD-46D8-ABE8-24720627FFD7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8E834F0F-30E7-45BA-937C-5A82544E327C}" srcId="{162F69A6-0780-49EA-A6A8-3965C12489B2}" destId="{7317487E-ECCD-46D8-ABE8-24720627FFD7}" srcOrd="3" destOrd="0" parTransId="{A129A4E2-4805-4F64-BD59-205561D79E90}" sibTransId="{55A9B9CD-4377-4A6A-A2A0-BC0DBAB9254E}"/>
    <dgm:cxn modelId="{B959021B-2625-4787-8738-6A5C419868C6}" type="presOf" srcId="{6725F05C-DA91-46F3-99D3-D6E50E046C74}" destId="{ADE35914-346C-4A5B-9D69-AAA1294848FB}" srcOrd="0" destOrd="0" presId="urn:microsoft.com/office/officeart/2018/2/layout/IconVerticalSolidList#1"/>
    <dgm:cxn modelId="{9B57699B-6F68-46C9-8477-D303C3170D21}" srcId="{162F69A6-0780-49EA-A6A8-3965C12489B2}" destId="{6725F05C-DA91-46F3-99D3-D6E50E046C74}" srcOrd="1" destOrd="0" parTransId="{38A8C2BA-1E2D-47C0-96C2-C719AE50F5AD}" sibTransId="{77DD0113-C9EA-4950-BA22-E5590D3CB4E8}"/>
    <dgm:cxn modelId="{57E5D39F-18FA-4187-A253-2F89AD62B802}" type="presOf" srcId="{69D05B2F-58C4-4188-BDDC-88319A1F90C1}" destId="{A5C6FF15-1124-4090-98DE-28CC55F2A56A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1E107CDA-1432-46C9-920B-255F657B0999}" srcId="{162F69A6-0780-49EA-A6A8-3965C12489B2}" destId="{69D05B2F-58C4-4188-BDDC-88319A1F90C1}" srcOrd="2" destOrd="0" parTransId="{51ECF148-4836-4EF7-B97C-67ABD3B13CF3}" sibTransId="{9FDC5AFE-E080-4C78-BBD1-8214CDCA982C}"/>
    <dgm:cxn modelId="{73E3E1E5-E2AA-44F6-A738-CE3B22A22930}" type="presOf" srcId="{7317487E-ECCD-46D8-ABE8-24720627FFD7}" destId="{5A725516-AA82-43B9-A81F-5959ABF17CF3}" srcOrd="0" destOrd="0" presId="urn:microsoft.com/office/officeart/2018/2/layout/IconVerticalSolidList#1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993F7F74-72E4-4FBC-BAB4-EE6DAF2487B2}" type="presParOf" srcId="{05261D3E-3CC7-4C85-9E09-D67FC777908C}" destId="{6DB59E6C-6EB9-4A45-8148-A50AF1EDFEC7}" srcOrd="1" destOrd="0" presId="urn:microsoft.com/office/officeart/2018/2/layout/IconVerticalSolidList#1"/>
    <dgm:cxn modelId="{A90C5F6E-EF10-4D29-84A2-CCF902FDEEFA}" type="presParOf" srcId="{05261D3E-3CC7-4C85-9E09-D67FC777908C}" destId="{39464BEA-E0D0-4154-9146-D43E315D9D48}" srcOrd="2" destOrd="0" presId="urn:microsoft.com/office/officeart/2018/2/layout/IconVerticalSolidList#1"/>
    <dgm:cxn modelId="{897E7DA9-93D3-4A32-B076-CDAEA1BA2BA2}" type="presParOf" srcId="{39464BEA-E0D0-4154-9146-D43E315D9D48}" destId="{13D0DB2B-E0BB-4748-8109-2A16A8E41567}" srcOrd="0" destOrd="0" presId="urn:microsoft.com/office/officeart/2018/2/layout/IconVerticalSolidList#1"/>
    <dgm:cxn modelId="{276B5C17-1183-4672-B1C8-5909FF731EBB}" type="presParOf" srcId="{39464BEA-E0D0-4154-9146-D43E315D9D48}" destId="{077E7D46-8C4C-4D69-A94E-2DCE3EE0C56D}" srcOrd="1" destOrd="0" presId="urn:microsoft.com/office/officeart/2018/2/layout/IconVerticalSolidList#1"/>
    <dgm:cxn modelId="{BE7653C3-151D-479C-8D1D-C1DF28BE712A}" type="presParOf" srcId="{39464BEA-E0D0-4154-9146-D43E315D9D48}" destId="{648ABE75-F5B0-4712-8FFC-14C88ADBDA95}" srcOrd="2" destOrd="0" presId="urn:microsoft.com/office/officeart/2018/2/layout/IconVerticalSolidList#1"/>
    <dgm:cxn modelId="{F13D49E4-6363-49D2-A9DD-4CFA8A6A4CD7}" type="presParOf" srcId="{39464BEA-E0D0-4154-9146-D43E315D9D48}" destId="{ADE35914-346C-4A5B-9D69-AAA1294848FB}" srcOrd="3" destOrd="0" presId="urn:microsoft.com/office/officeart/2018/2/layout/IconVerticalSolidList#1"/>
    <dgm:cxn modelId="{C17E2176-A8AE-42B2-A709-A7062CC19653}" type="presParOf" srcId="{05261D3E-3CC7-4C85-9E09-D67FC777908C}" destId="{18C39DFE-FA99-4EB9-BADB-1157A6705857}" srcOrd="3" destOrd="0" presId="urn:microsoft.com/office/officeart/2018/2/layout/IconVerticalSolidList#1"/>
    <dgm:cxn modelId="{E1086AFB-63B7-4192-AF58-A484E888D24D}" type="presParOf" srcId="{05261D3E-3CC7-4C85-9E09-D67FC777908C}" destId="{B3282044-B8B5-40BD-ABD8-33C399E8677E}" srcOrd="4" destOrd="0" presId="urn:microsoft.com/office/officeart/2018/2/layout/IconVerticalSolidList#1"/>
    <dgm:cxn modelId="{E3EEB404-1210-44FB-8F02-919FCC8DA33B}" type="presParOf" srcId="{B3282044-B8B5-40BD-ABD8-33C399E8677E}" destId="{313CD4E9-FDEB-4998-A6A0-FC6E810F01D9}" srcOrd="0" destOrd="0" presId="urn:microsoft.com/office/officeart/2018/2/layout/IconVerticalSolidList#1"/>
    <dgm:cxn modelId="{E10F72FE-B8F4-44B3-922C-75AE84047432}" type="presParOf" srcId="{B3282044-B8B5-40BD-ABD8-33C399E8677E}" destId="{7CBDAD85-815D-4244-8336-327FE0F28FAA}" srcOrd="1" destOrd="0" presId="urn:microsoft.com/office/officeart/2018/2/layout/IconVerticalSolidList#1"/>
    <dgm:cxn modelId="{1F509987-CA0C-4457-9A60-B16A88FE9606}" type="presParOf" srcId="{B3282044-B8B5-40BD-ABD8-33C399E8677E}" destId="{2F00ED60-65F4-4036-8704-C976369EB85F}" srcOrd="2" destOrd="0" presId="urn:microsoft.com/office/officeart/2018/2/layout/IconVerticalSolidList#1"/>
    <dgm:cxn modelId="{54DEB691-D33B-454A-A740-FDE53200F116}" type="presParOf" srcId="{B3282044-B8B5-40BD-ABD8-33C399E8677E}" destId="{A5C6FF15-1124-4090-98DE-28CC55F2A56A}" srcOrd="3" destOrd="0" presId="urn:microsoft.com/office/officeart/2018/2/layout/IconVerticalSolidList#1"/>
    <dgm:cxn modelId="{34F107FB-3E93-486E-AE50-B1498F766EBC}" type="presParOf" srcId="{05261D3E-3CC7-4C85-9E09-D67FC777908C}" destId="{87C90C72-743E-4A1C-8378-788E7AA73BF4}" srcOrd="5" destOrd="0" presId="urn:microsoft.com/office/officeart/2018/2/layout/IconVerticalSolidList#1"/>
    <dgm:cxn modelId="{FA9E83E7-0915-4C16-B7D3-F8D359A9409A}" type="presParOf" srcId="{05261D3E-3CC7-4C85-9E09-D67FC777908C}" destId="{989B821C-B99F-4490-9701-3DF1959AF8B4}" srcOrd="6" destOrd="0" presId="urn:microsoft.com/office/officeart/2018/2/layout/IconVerticalSolidList#1"/>
    <dgm:cxn modelId="{86E3AFFF-37D0-449B-AC33-2846C99D9258}" type="presParOf" srcId="{989B821C-B99F-4490-9701-3DF1959AF8B4}" destId="{2E19034F-E53A-4250-93B7-AF010D97DFED}" srcOrd="0" destOrd="0" presId="urn:microsoft.com/office/officeart/2018/2/layout/IconVerticalSolidList#1"/>
    <dgm:cxn modelId="{29B69BE4-3AF5-49AD-9A79-0AA19DB456B3}" type="presParOf" srcId="{989B821C-B99F-4490-9701-3DF1959AF8B4}" destId="{205D9CF0-3118-426A-B4A6-F8B71310E464}" srcOrd="1" destOrd="0" presId="urn:microsoft.com/office/officeart/2018/2/layout/IconVerticalSolidList#1"/>
    <dgm:cxn modelId="{4E5DB104-D2F9-4620-A2C2-3E3926A70E37}" type="presParOf" srcId="{989B821C-B99F-4490-9701-3DF1959AF8B4}" destId="{CE47DD48-BDEC-4784-A73E-404A00C1883C}" srcOrd="2" destOrd="0" presId="urn:microsoft.com/office/officeart/2018/2/layout/IconVerticalSolidList#1"/>
    <dgm:cxn modelId="{6303EE98-F9E9-48E2-ADD3-728149AF6558}" type="presParOf" srcId="{989B821C-B99F-4490-9701-3DF1959AF8B4}" destId="{5A725516-AA82-43B9-A81F-5959ABF17CF3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2483"/>
          <a:ext cx="6791323" cy="1258927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80825" y="285742"/>
          <a:ext cx="692410" cy="6924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454061" y="248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Calculer une somme – Méthode 1</a:t>
          </a:r>
        </a:p>
      </dsp:txBody>
      <dsp:txXfrm>
        <a:off x="1454061" y="2483"/>
        <a:ext cx="5337261" cy="1258927"/>
      </dsp:txXfrm>
    </dsp:sp>
    <dsp:sp modelId="{13D0DB2B-E0BB-4748-8109-2A16A8E41567}">
      <dsp:nvSpPr>
        <dsp:cNvPr id="0" name=""/>
        <dsp:cNvSpPr/>
      </dsp:nvSpPr>
      <dsp:spPr>
        <a:xfrm>
          <a:off x="0" y="157614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7E7D46-8C4C-4D69-A94E-2DCE3EE0C56D}">
      <dsp:nvSpPr>
        <dsp:cNvPr id="0" name=""/>
        <dsp:cNvSpPr/>
      </dsp:nvSpPr>
      <dsp:spPr>
        <a:xfrm>
          <a:off x="380825" y="1859402"/>
          <a:ext cx="692410" cy="6924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E35914-346C-4A5B-9D69-AAA1294848FB}">
      <dsp:nvSpPr>
        <dsp:cNvPr id="0" name=""/>
        <dsp:cNvSpPr/>
      </dsp:nvSpPr>
      <dsp:spPr>
        <a:xfrm>
          <a:off x="1454061" y="157614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Calculer une somme – Méthode 2</a:t>
          </a:r>
        </a:p>
      </dsp:txBody>
      <dsp:txXfrm>
        <a:off x="1454061" y="1576143"/>
        <a:ext cx="5337261" cy="1258927"/>
      </dsp:txXfrm>
    </dsp:sp>
    <dsp:sp modelId="{313CD4E9-FDEB-4998-A6A0-FC6E810F01D9}">
      <dsp:nvSpPr>
        <dsp:cNvPr id="0" name=""/>
        <dsp:cNvSpPr/>
      </dsp:nvSpPr>
      <dsp:spPr>
        <a:xfrm>
          <a:off x="0" y="314980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BDAD85-815D-4244-8336-327FE0F28FAA}">
      <dsp:nvSpPr>
        <dsp:cNvPr id="0" name=""/>
        <dsp:cNvSpPr/>
      </dsp:nvSpPr>
      <dsp:spPr>
        <a:xfrm>
          <a:off x="380825" y="3433062"/>
          <a:ext cx="692410" cy="6924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C6FF15-1124-4090-98DE-28CC55F2A56A}">
      <dsp:nvSpPr>
        <dsp:cNvPr id="0" name=""/>
        <dsp:cNvSpPr/>
      </dsp:nvSpPr>
      <dsp:spPr>
        <a:xfrm>
          <a:off x="1454061" y="314980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Calculer une somme – Méthode 3</a:t>
          </a:r>
        </a:p>
      </dsp:txBody>
      <dsp:txXfrm>
        <a:off x="1454061" y="3149803"/>
        <a:ext cx="5337261" cy="1258927"/>
      </dsp:txXfrm>
    </dsp:sp>
    <dsp:sp modelId="{2E19034F-E53A-4250-93B7-AF010D97DFED}">
      <dsp:nvSpPr>
        <dsp:cNvPr id="0" name=""/>
        <dsp:cNvSpPr/>
      </dsp:nvSpPr>
      <dsp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5D9CF0-3118-426A-B4A6-F8B71310E464}">
      <dsp:nvSpPr>
        <dsp:cNvPr id="0" name=""/>
        <dsp:cNvSpPr/>
      </dsp:nvSpPr>
      <dsp:spPr>
        <a:xfrm>
          <a:off x="380825" y="5006721"/>
          <a:ext cx="692410" cy="69241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725516-AA82-43B9-A81F-5959ABF17CF3}">
      <dsp:nvSpPr>
        <dsp:cNvPr id="0" name=""/>
        <dsp:cNvSpPr/>
      </dsp:nvSpPr>
      <dsp:spPr>
        <a:xfrm>
          <a:off x="1454061" y="472346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Calculer une somme – Méthode 4</a:t>
          </a:r>
        </a:p>
      </dsp:txBody>
      <dsp:txXfrm>
        <a:off x="1454061" y="4723463"/>
        <a:ext cx="5337261" cy="12589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10/03/2023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10/03/2023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4174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6397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78492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58939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71649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31579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535392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03811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322423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482771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07856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741715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185714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842275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398179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49941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slide" Target="slide1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2964329"/>
              </p:ext>
            </p:extLst>
          </p:nvPr>
        </p:nvGraphicFramePr>
        <p:xfrm>
          <a:off x="5399055" y="106644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89085"/>
            <a:ext cx="5399055" cy="546807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CALCULER UNE SOMME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0D65BC6C-8A18-48BA-9097-50016BBD3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535" y="158403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83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798" y="1694990"/>
            <a:ext cx="10806404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Sélectionner la cellule dans laquelle vous souhaitez obtenir le total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CALCULER UNE SOMME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7B67FF12-08A2-D217-5266-C431849451AC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Calculer une somme – Méthode 1…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112B581-3F46-9E19-9859-ED563E4038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869" y="2490036"/>
            <a:ext cx="10733333" cy="313333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496008AD-DFEF-07C0-FEE7-C1CA5A0D9C4F}"/>
              </a:ext>
            </a:extLst>
          </p:cNvPr>
          <p:cNvSpPr/>
          <p:nvPr/>
        </p:nvSpPr>
        <p:spPr>
          <a:xfrm rot="10800000">
            <a:off x="2988974" y="5287284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8" grpId="0" build="p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4442B133-2215-8BD9-9EDC-33D3858DF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456" y="1603823"/>
            <a:ext cx="10489088" cy="10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463269D-66A7-19E2-CC07-7C1D54228A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044" y="3578294"/>
            <a:ext cx="9949912" cy="310657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CALCULER UNE SOMME</a:t>
            </a:r>
          </a:p>
        </p:txBody>
      </p:sp>
      <p:pic>
        <p:nvPicPr>
          <p:cNvPr id="7" name="Graphique 6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FCF1F8E5-DE9B-2B1D-4431-935D829E2DDF}"/>
              </a:ext>
            </a:extLst>
          </p:cNvPr>
          <p:cNvSpPr txBox="1">
            <a:spLocks/>
          </p:cNvSpPr>
          <p:nvPr/>
        </p:nvSpPr>
        <p:spPr>
          <a:xfrm>
            <a:off x="254260" y="866919"/>
            <a:ext cx="10806404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Accueil</a:t>
            </a:r>
            <a:r>
              <a:rPr lang="fr-FR" sz="2800" dirty="0"/>
              <a:t> puis cliquer sur l’outil </a:t>
            </a:r>
            <a:r>
              <a:rPr lang="fr-FR" sz="2800" dirty="0">
                <a:solidFill>
                  <a:srgbClr val="FFFF00"/>
                </a:solidFill>
              </a:rPr>
              <a:t>Somme automatique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246E9E2D-8DF6-A6A2-271D-A37BD81D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259" y="2882071"/>
            <a:ext cx="11558295" cy="480131"/>
          </a:xfrm>
        </p:spPr>
        <p:txBody>
          <a:bodyPr wrap="square" rtlCol="0">
            <a:sp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Vérifier que la sélection des cellules proposée par Microsoft Excel convient</a:t>
            </a:r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EEF5B807-0697-20E3-211F-3DF4168589CC}"/>
              </a:ext>
            </a:extLst>
          </p:cNvPr>
          <p:cNvSpPr/>
          <p:nvPr/>
        </p:nvSpPr>
        <p:spPr>
          <a:xfrm rot="5400000">
            <a:off x="4145968" y="5369594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Flèche : bas 16">
            <a:extLst>
              <a:ext uri="{FF2B5EF4-FFF2-40B4-BE49-F238E27FC236}">
                <a16:creationId xmlns:a16="http://schemas.microsoft.com/office/drawing/2014/main" id="{9349DFA0-872B-63C0-E27C-57797756CA3A}"/>
              </a:ext>
            </a:extLst>
          </p:cNvPr>
          <p:cNvSpPr/>
          <p:nvPr/>
        </p:nvSpPr>
        <p:spPr>
          <a:xfrm rot="10800000" flipV="1">
            <a:off x="1402900" y="1367433"/>
            <a:ext cx="292550" cy="293856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1082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3" grpId="0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4398AE8A-DFDA-0375-0BB3-F37CFAA2C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905" y="2929570"/>
            <a:ext cx="10676190" cy="326666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CALCULER UNE SOMME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FCF1F8E5-DE9B-2B1D-4431-935D829E2DDF}"/>
              </a:ext>
            </a:extLst>
          </p:cNvPr>
          <p:cNvSpPr txBox="1">
            <a:spLocks/>
          </p:cNvSpPr>
          <p:nvPr/>
        </p:nvSpPr>
        <p:spPr>
          <a:xfrm>
            <a:off x="248816" y="1104650"/>
            <a:ext cx="10806404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Dans le cas contraire, procéder à une nouvelle sélection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8BB7547E-6159-39BC-A02E-273500857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816" y="1747107"/>
            <a:ext cx="11461102" cy="867930"/>
          </a:xfrm>
        </p:spPr>
        <p:txBody>
          <a:bodyPr wrap="square" rtlCol="0">
            <a:sp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Valider par la touche </a:t>
            </a:r>
            <a:r>
              <a:rPr lang="fr-FR" sz="2800" dirty="0">
                <a:solidFill>
                  <a:srgbClr val="FFFF00"/>
                </a:solidFill>
              </a:rPr>
              <a:t>Entrée</a:t>
            </a:r>
            <a:r>
              <a:rPr lang="fr-FR" sz="2800" dirty="0"/>
              <a:t> du clavier ou par le bouton </a:t>
            </a:r>
            <a:r>
              <a:rPr lang="fr-FR" sz="2800" dirty="0">
                <a:solidFill>
                  <a:srgbClr val="FFFF00"/>
                </a:solidFill>
              </a:rPr>
              <a:t>Entrer</a:t>
            </a:r>
            <a:r>
              <a:rPr lang="fr-FR" sz="2800" dirty="0"/>
              <a:t> situé à gauche de la barre de formule</a:t>
            </a:r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4D4076D1-BB4A-C4FB-7A0D-3449CC89AB29}"/>
              </a:ext>
            </a:extLst>
          </p:cNvPr>
          <p:cNvSpPr/>
          <p:nvPr/>
        </p:nvSpPr>
        <p:spPr>
          <a:xfrm rot="5400000">
            <a:off x="4024670" y="5643340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FE00045-E034-42AF-1BAC-459998AA67EA}"/>
              </a:ext>
            </a:extLst>
          </p:cNvPr>
          <p:cNvSpPr/>
          <p:nvPr/>
        </p:nvSpPr>
        <p:spPr>
          <a:xfrm rot="5400000">
            <a:off x="2879770" y="2827975"/>
            <a:ext cx="340330" cy="431555"/>
          </a:xfrm>
          <a:prstGeom prst="ellipse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3756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0" grpId="0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CALCULER UNE SOMME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40982B76-A906-8D94-79C6-E59014F2940D}"/>
              </a:ext>
            </a:extLst>
          </p:cNvPr>
          <p:cNvSpPr txBox="1">
            <a:spLocks/>
          </p:cNvSpPr>
          <p:nvPr/>
        </p:nvSpPr>
        <p:spPr>
          <a:xfrm>
            <a:off x="0" y="1841329"/>
            <a:ext cx="12192000" cy="5884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4800" dirty="0"/>
              <a:t>SYNTAXE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E92C6F4F-C80D-48A8-FE7B-6DF34C2E75A8}"/>
              </a:ext>
            </a:extLst>
          </p:cNvPr>
          <p:cNvSpPr txBox="1">
            <a:spLocks/>
          </p:cNvSpPr>
          <p:nvPr/>
        </p:nvSpPr>
        <p:spPr>
          <a:xfrm>
            <a:off x="0" y="3768841"/>
            <a:ext cx="12192000" cy="22929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5400" dirty="0">
                <a:solidFill>
                  <a:srgbClr val="FFFF00"/>
                </a:solidFill>
                <a:latin typeface="+mn-lt"/>
              </a:rPr>
              <a:t>=SOMME(B4:B8)</a:t>
            </a:r>
            <a:endParaRPr lang="fr-FR" dirty="0">
              <a:solidFill>
                <a:srgbClr val="FFFF00"/>
              </a:solidFill>
              <a:latin typeface="+mn-lt"/>
            </a:endParaRPr>
          </a:p>
          <a:p>
            <a:pPr algn="ctr"/>
            <a:r>
              <a:rPr lang="fr-FR" dirty="0">
                <a:solidFill>
                  <a:schemeClr val="bg1"/>
                </a:solidFill>
                <a:latin typeface="+mn-lt"/>
              </a:rPr>
              <a:t>Le symbole </a:t>
            </a:r>
            <a:r>
              <a:rPr lang="fr-FR" sz="4000" dirty="0">
                <a:solidFill>
                  <a:srgbClr val="FFFF00"/>
                </a:solidFill>
                <a:latin typeface="+mn-lt"/>
              </a:rPr>
              <a:t>:</a:t>
            </a:r>
            <a:r>
              <a:rPr lang="fr-FR" dirty="0">
                <a:solidFill>
                  <a:schemeClr val="bg1"/>
                </a:solidFill>
                <a:latin typeface="+mn-lt"/>
              </a:rPr>
              <a:t> signifie « </a:t>
            </a:r>
            <a:r>
              <a:rPr lang="fr-FR" sz="4000" dirty="0">
                <a:solidFill>
                  <a:srgbClr val="FFFF00"/>
                </a:solidFill>
                <a:latin typeface="+mn-lt"/>
              </a:rPr>
              <a:t>à</a:t>
            </a:r>
            <a:r>
              <a:rPr lang="fr-FR" dirty="0">
                <a:solidFill>
                  <a:schemeClr val="bg1"/>
                </a:solidFill>
                <a:latin typeface="+mn-lt"/>
              </a:rPr>
              <a:t> »</a:t>
            </a:r>
          </a:p>
          <a:p>
            <a:pPr algn="ctr"/>
            <a:r>
              <a:rPr lang="fr-FR" dirty="0">
                <a:solidFill>
                  <a:schemeClr val="bg1"/>
                </a:solidFill>
                <a:latin typeface="+mn-lt"/>
              </a:rPr>
              <a:t>Somme du contenu des cellules </a:t>
            </a:r>
            <a:r>
              <a:rPr lang="fr-FR" sz="4000" dirty="0">
                <a:solidFill>
                  <a:srgbClr val="FFFF00"/>
                </a:solidFill>
                <a:latin typeface="+mn-lt"/>
              </a:rPr>
              <a:t>B4</a:t>
            </a:r>
            <a:r>
              <a:rPr lang="fr-FR" dirty="0">
                <a:solidFill>
                  <a:schemeClr val="bg1"/>
                </a:solidFill>
                <a:latin typeface="+mn-lt"/>
              </a:rPr>
              <a:t> à </a:t>
            </a:r>
            <a:r>
              <a:rPr lang="fr-FR" sz="4000" dirty="0">
                <a:solidFill>
                  <a:srgbClr val="FFFF00"/>
                </a:solidFill>
                <a:latin typeface="+mn-lt"/>
              </a:rPr>
              <a:t>B8</a:t>
            </a:r>
            <a:endParaRPr lang="fr-FR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10" name="Graphique 9" descr="Flèche : droite avec un remplissage uni">
            <a:extLst>
              <a:ext uri="{FF2B5EF4-FFF2-40B4-BE49-F238E27FC236}">
                <a16:creationId xmlns:a16="http://schemas.microsoft.com/office/drawing/2014/main" id="{632A95E3-2DF3-EA29-9353-3B8B0D6B0E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200000">
            <a:off x="5638800" y="2587509"/>
            <a:ext cx="914400" cy="914400"/>
          </a:xfrm>
          <a:prstGeom prst="rect">
            <a:avLst/>
          </a:prstGeom>
          <a:effectLst>
            <a:glow rad="63500">
              <a:schemeClr val="bg1">
                <a:lumMod val="9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005519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build="p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65A61B0-DADE-2882-6617-BE4F8D6B6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09" y="2698066"/>
            <a:ext cx="10666667" cy="292380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440" y="1753988"/>
            <a:ext cx="10806404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Sélectionner le groupe de cellules à cumuler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CALCULER UNE SOMME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7B67FF12-08A2-D217-5266-C431849451AC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Calculer une somme – Méthode 2…</a:t>
            </a:r>
          </a:p>
        </p:txBody>
      </p:sp>
      <p:sp>
        <p:nvSpPr>
          <p:cNvPr id="9" name="Flèche : bas 8">
            <a:extLst>
              <a:ext uri="{FF2B5EF4-FFF2-40B4-BE49-F238E27FC236}">
                <a16:creationId xmlns:a16="http://schemas.microsoft.com/office/drawing/2014/main" id="{62C76CEE-BDAC-00DF-7E7F-278256213CF3}"/>
              </a:ext>
            </a:extLst>
          </p:cNvPr>
          <p:cNvSpPr/>
          <p:nvPr/>
        </p:nvSpPr>
        <p:spPr>
          <a:xfrm rot="5400000">
            <a:off x="3735421" y="4389880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3580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8" grpId="0" build="p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5639DADA-26E6-FFB5-3C2E-78F410EEC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456" y="3585799"/>
            <a:ext cx="10771428" cy="30190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CALCULER UNE SOMME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496008AD-DFEF-07C0-FEE7-C1CA5A0D9C4F}"/>
              </a:ext>
            </a:extLst>
          </p:cNvPr>
          <p:cNvSpPr/>
          <p:nvPr/>
        </p:nvSpPr>
        <p:spPr>
          <a:xfrm rot="5400000">
            <a:off x="4048517" y="6084856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479FBAF-AC68-C1EF-A5CE-70B584C11A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1456" y="1566499"/>
            <a:ext cx="10489088" cy="10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F6C8E325-368C-EEAC-A765-8F199DEBB12E}"/>
              </a:ext>
            </a:extLst>
          </p:cNvPr>
          <p:cNvSpPr txBox="1">
            <a:spLocks/>
          </p:cNvSpPr>
          <p:nvPr/>
        </p:nvSpPr>
        <p:spPr>
          <a:xfrm>
            <a:off x="254260" y="866919"/>
            <a:ext cx="10806404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Accueil</a:t>
            </a:r>
            <a:r>
              <a:rPr lang="fr-FR" sz="2800" dirty="0"/>
              <a:t> puis cliquer sur l’outil </a:t>
            </a:r>
            <a:r>
              <a:rPr lang="fr-FR" sz="2800" dirty="0">
                <a:solidFill>
                  <a:srgbClr val="FFFF00"/>
                </a:solidFill>
              </a:rPr>
              <a:t>Somme automatique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7ECA246D-39D1-F2BD-A75A-2C9B2ACFF93B}"/>
              </a:ext>
            </a:extLst>
          </p:cNvPr>
          <p:cNvSpPr txBox="1">
            <a:spLocks/>
          </p:cNvSpPr>
          <p:nvPr/>
        </p:nvSpPr>
        <p:spPr>
          <a:xfrm>
            <a:off x="254260" y="2981121"/>
            <a:ext cx="10806404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Le résultat apparaît directement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7" name="Flèche : bas 16">
            <a:extLst>
              <a:ext uri="{FF2B5EF4-FFF2-40B4-BE49-F238E27FC236}">
                <a16:creationId xmlns:a16="http://schemas.microsoft.com/office/drawing/2014/main" id="{7A82A49D-A1B3-2557-2202-05505E244BB4}"/>
              </a:ext>
            </a:extLst>
          </p:cNvPr>
          <p:cNvSpPr/>
          <p:nvPr/>
        </p:nvSpPr>
        <p:spPr>
          <a:xfrm rot="10800000" flipV="1">
            <a:off x="1409250" y="1342033"/>
            <a:ext cx="292550" cy="293856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4517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1" grpId="0"/>
      <p:bldP spid="13" grpId="0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798" y="1639008"/>
            <a:ext cx="10806404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Sélectionner la cellule dans laquelle vous souhaitez obtenir le total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CALCULER UNE SOMME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7B67FF12-08A2-D217-5266-C431849451AC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Calculer une somme – Méthode 3…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112B581-3F46-9E19-9859-ED563E4038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869" y="2284763"/>
            <a:ext cx="10733333" cy="313333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496008AD-DFEF-07C0-FEE7-C1CA5A0D9C4F}"/>
              </a:ext>
            </a:extLst>
          </p:cNvPr>
          <p:cNvSpPr/>
          <p:nvPr/>
        </p:nvSpPr>
        <p:spPr>
          <a:xfrm rot="10800000">
            <a:off x="2988974" y="5082011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53426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8" grpId="0" build="p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CALCULER UNE SOMME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F6C8E325-368C-EEAC-A765-8F199DEBB12E}"/>
              </a:ext>
            </a:extLst>
          </p:cNvPr>
          <p:cNvSpPr txBox="1">
            <a:spLocks/>
          </p:cNvSpPr>
          <p:nvPr/>
        </p:nvSpPr>
        <p:spPr>
          <a:xfrm>
            <a:off x="254260" y="866919"/>
            <a:ext cx="11518640" cy="4801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Appuyer sur la touche </a:t>
            </a:r>
            <a:r>
              <a:rPr lang="fr-FR" sz="2800" dirty="0">
                <a:solidFill>
                  <a:srgbClr val="FFFF00"/>
                </a:solidFill>
              </a:rPr>
              <a:t>=</a:t>
            </a:r>
            <a:r>
              <a:rPr lang="fr-FR" sz="2800" dirty="0"/>
              <a:t> puis saisir le début de la fonction </a:t>
            </a:r>
            <a:r>
              <a:rPr lang="fr-FR" sz="2800" dirty="0">
                <a:solidFill>
                  <a:srgbClr val="FFFF00"/>
                </a:solidFill>
              </a:rPr>
              <a:t>SOMME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73DBDEE-EA29-52E9-B027-DBF9425427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238" y="1455770"/>
            <a:ext cx="10609524" cy="51619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218239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CALCULER UNE SOMME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F6C8E325-368C-EEAC-A765-8F199DEBB12E}"/>
              </a:ext>
            </a:extLst>
          </p:cNvPr>
          <p:cNvSpPr txBox="1">
            <a:spLocks/>
          </p:cNvSpPr>
          <p:nvPr/>
        </p:nvSpPr>
        <p:spPr>
          <a:xfrm>
            <a:off x="254260" y="866919"/>
            <a:ext cx="11518640" cy="4801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>
                <a:sym typeface="Webdings" panose="05030102010509060703" pitchFamily="18" charset="2"/>
              </a:rPr>
              <a:t>Double-cliquer sur la fonction </a:t>
            </a:r>
            <a:r>
              <a:rPr lang="fr-FR" sz="2800" dirty="0">
                <a:solidFill>
                  <a:srgbClr val="FFFF00"/>
                </a:solidFill>
                <a:sym typeface="Webdings" panose="05030102010509060703" pitchFamily="18" charset="2"/>
              </a:rPr>
              <a:t>SOMME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48FCB8E-197C-ADB8-66E6-61F08304D2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238" y="1455770"/>
            <a:ext cx="10609524" cy="51619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Flèche : bas 8">
            <a:extLst>
              <a:ext uri="{FF2B5EF4-FFF2-40B4-BE49-F238E27FC236}">
                <a16:creationId xmlns:a16="http://schemas.microsoft.com/office/drawing/2014/main" id="{234A3B9E-72E3-4D6A-443F-110C397C13C1}"/>
              </a:ext>
            </a:extLst>
          </p:cNvPr>
          <p:cNvSpPr/>
          <p:nvPr/>
        </p:nvSpPr>
        <p:spPr>
          <a:xfrm rot="16200000">
            <a:off x="2223864" y="4447529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7859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CALCULER UNE SOMME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F6C8E325-368C-EEAC-A765-8F199DEBB12E}"/>
              </a:ext>
            </a:extLst>
          </p:cNvPr>
          <p:cNvSpPr txBox="1">
            <a:spLocks/>
          </p:cNvSpPr>
          <p:nvPr/>
        </p:nvSpPr>
        <p:spPr>
          <a:xfrm>
            <a:off x="254260" y="1258794"/>
            <a:ext cx="11518640" cy="4801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>
                <a:sym typeface="Webdings" panose="05030102010509060703" pitchFamily="18" charset="2"/>
              </a:rPr>
              <a:t>Sélectionner le groupe de cellules à cumuler puis fermer la parenthèse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A66D9DD-95BB-45CD-ABCC-A6EC8689A1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601" y="2143125"/>
            <a:ext cx="11386798" cy="34099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664135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CALCULER UNE SOMME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F6C8E325-368C-EEAC-A765-8F199DEBB12E}"/>
              </a:ext>
            </a:extLst>
          </p:cNvPr>
          <p:cNvSpPr txBox="1">
            <a:spLocks/>
          </p:cNvSpPr>
          <p:nvPr/>
        </p:nvSpPr>
        <p:spPr>
          <a:xfrm>
            <a:off x="254260" y="1014317"/>
            <a:ext cx="11518640" cy="8679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>
                <a:sym typeface="Webdings" panose="05030102010509060703" pitchFamily="18" charset="2"/>
              </a:rPr>
              <a:t>Valider par la touche </a:t>
            </a:r>
            <a:r>
              <a:rPr lang="fr-FR" sz="2800" dirty="0">
                <a:solidFill>
                  <a:srgbClr val="FFFF00"/>
                </a:solidFill>
                <a:sym typeface="Webdings" panose="05030102010509060703" pitchFamily="18" charset="2"/>
              </a:rPr>
              <a:t>Entrée</a:t>
            </a:r>
            <a:r>
              <a:rPr lang="fr-FR" sz="2800" dirty="0">
                <a:sym typeface="Webdings" panose="05030102010509060703" pitchFamily="18" charset="2"/>
              </a:rPr>
              <a:t> du clavier ou par le bouton </a:t>
            </a:r>
            <a:r>
              <a:rPr lang="fr-FR" sz="2800" dirty="0">
                <a:solidFill>
                  <a:srgbClr val="FFFF00"/>
                </a:solidFill>
                <a:sym typeface="Webdings" panose="05030102010509060703" pitchFamily="18" charset="2"/>
              </a:rPr>
              <a:t>Entrer</a:t>
            </a:r>
            <a:r>
              <a:rPr lang="fr-FR" sz="2800" dirty="0">
                <a:sym typeface="Webdings" panose="05030102010509060703" pitchFamily="18" charset="2"/>
              </a:rPr>
              <a:t> situé à gauche de la barre de formule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97D448-7FC4-10EF-068C-7AA839678B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601" y="2143125"/>
            <a:ext cx="11386798" cy="34099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95450E45-F331-6C16-8E84-D3B640668658}"/>
              </a:ext>
            </a:extLst>
          </p:cNvPr>
          <p:cNvSpPr/>
          <p:nvPr/>
        </p:nvSpPr>
        <p:spPr>
          <a:xfrm rot="5400000">
            <a:off x="2689270" y="2038953"/>
            <a:ext cx="340330" cy="431555"/>
          </a:xfrm>
          <a:prstGeom prst="ellipse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8303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CALCULER UNE SOMME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F6C8E325-368C-EEAC-A765-8F199DEBB12E}"/>
              </a:ext>
            </a:extLst>
          </p:cNvPr>
          <p:cNvSpPr txBox="1">
            <a:spLocks/>
          </p:cNvSpPr>
          <p:nvPr/>
        </p:nvSpPr>
        <p:spPr>
          <a:xfrm>
            <a:off x="197775" y="1202615"/>
            <a:ext cx="11518640" cy="4801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>
                <a:sym typeface="Webdings" panose="05030102010509060703" pitchFamily="18" charset="2"/>
              </a:rPr>
              <a:t>Résultat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266260D-D812-87CE-0548-7B070CC1D3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229" y="2015612"/>
            <a:ext cx="10628571" cy="32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Flèche : bas 8">
            <a:extLst>
              <a:ext uri="{FF2B5EF4-FFF2-40B4-BE49-F238E27FC236}">
                <a16:creationId xmlns:a16="http://schemas.microsoft.com/office/drawing/2014/main" id="{7890ACBB-9955-E596-5AFE-711FB0EF1087}"/>
              </a:ext>
            </a:extLst>
          </p:cNvPr>
          <p:cNvSpPr/>
          <p:nvPr/>
        </p:nvSpPr>
        <p:spPr>
          <a:xfrm rot="5400000">
            <a:off x="3960411" y="4778043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2574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CALCULER UNE SOMME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7B67FF12-08A2-D217-5266-C431849451AC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Calculer une somme – Méthode 4…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A437FDB5-5936-C431-BADC-C70A501BA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798" y="1555029"/>
            <a:ext cx="10806404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Sélectionner la cellule dans laquelle vous souhaitez obtenir le total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053A44E-62F7-F2E1-3E4B-4E669521B1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869" y="2200784"/>
            <a:ext cx="10733333" cy="313333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1B7D76F9-E7FD-97C1-6458-23F17458318F}"/>
              </a:ext>
            </a:extLst>
          </p:cNvPr>
          <p:cNvSpPr/>
          <p:nvPr/>
        </p:nvSpPr>
        <p:spPr>
          <a:xfrm rot="10800000">
            <a:off x="2988974" y="4998032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4109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build="p"/>
      <p:bldP spid="9" grpId="0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CALCULER UNE SOMME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F6C8E325-368C-EEAC-A765-8F199DEBB12E}"/>
              </a:ext>
            </a:extLst>
          </p:cNvPr>
          <p:cNvSpPr txBox="1">
            <a:spLocks/>
          </p:cNvSpPr>
          <p:nvPr/>
        </p:nvSpPr>
        <p:spPr>
          <a:xfrm>
            <a:off x="254260" y="866919"/>
            <a:ext cx="11518640" cy="5909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>
                <a:sym typeface="Webdings" panose="05030102010509060703" pitchFamily="18" charset="2"/>
              </a:rPr>
              <a:t>Utiliser le raccourci clavier </a:t>
            </a:r>
            <a:r>
              <a:rPr lang="fr-FR" sz="3600" dirty="0">
                <a:solidFill>
                  <a:srgbClr val="FFFF00"/>
                </a:solidFill>
                <a:sym typeface="Webdings" panose="05030102010509060703" pitchFamily="18" charset="2"/>
              </a:rPr>
              <a:t>ALT</a:t>
            </a:r>
            <a:r>
              <a:rPr lang="fr-FR" sz="2800" dirty="0">
                <a:sym typeface="Webdings" panose="05030102010509060703" pitchFamily="18" charset="2"/>
              </a:rPr>
              <a:t> + </a:t>
            </a:r>
            <a:r>
              <a:rPr lang="fr-FR" sz="3600" dirty="0">
                <a:solidFill>
                  <a:srgbClr val="FFFF00"/>
                </a:solidFill>
                <a:sym typeface="Webdings" panose="05030102010509060703" pitchFamily="18" charset="2"/>
              </a:rPr>
              <a:t>=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2" name="Image 1" descr="Une image contenant ordinateur, clavier, équipement électronique, noir&#10;&#10;Description générée automatiquement">
            <a:extLst>
              <a:ext uri="{FF2B5EF4-FFF2-40B4-BE49-F238E27FC236}">
                <a16:creationId xmlns:a16="http://schemas.microsoft.com/office/drawing/2014/main" id="{922D2ACE-1788-8D59-49DE-069B0077BA0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" t="1525" r="589" b="4167"/>
          <a:stretch/>
        </p:blipFill>
        <p:spPr>
          <a:xfrm>
            <a:off x="642262" y="1678751"/>
            <a:ext cx="10641107" cy="4034118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E541BB9C-4FC5-507C-18DC-A8F5F9C17B03}"/>
              </a:ext>
            </a:extLst>
          </p:cNvPr>
          <p:cNvSpPr/>
          <p:nvPr/>
        </p:nvSpPr>
        <p:spPr>
          <a:xfrm>
            <a:off x="1896593" y="4061111"/>
            <a:ext cx="1129556" cy="1118138"/>
          </a:xfrm>
          <a:prstGeom prst="ellipse">
            <a:avLst/>
          </a:prstGeom>
          <a:solidFill>
            <a:srgbClr val="A5A5A5">
              <a:lumMod val="75000"/>
              <a:alpha val="42000"/>
            </a:srgbClr>
          </a:solidFill>
          <a:ln w="190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F292384-8EEB-767D-3DC4-E68D0DB19771}"/>
              </a:ext>
            </a:extLst>
          </p:cNvPr>
          <p:cNvSpPr>
            <a:spLocks noChangeAspect="1"/>
          </p:cNvSpPr>
          <p:nvPr/>
        </p:nvSpPr>
        <p:spPr>
          <a:xfrm>
            <a:off x="6025664" y="2317991"/>
            <a:ext cx="821937" cy="813629"/>
          </a:xfrm>
          <a:prstGeom prst="ellipse">
            <a:avLst/>
          </a:prstGeom>
          <a:solidFill>
            <a:srgbClr val="A5A5A5">
              <a:lumMod val="75000"/>
              <a:alpha val="42000"/>
            </a:srgbClr>
          </a:solidFill>
          <a:ln w="19050" cap="flat" cmpd="sng" algn="ctr">
            <a:solidFill>
              <a:sysClr val="window" lastClr="FFFFFF">
                <a:lumMod val="7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0942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8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CALCULER UNE SOMME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F6C8E325-368C-EEAC-A765-8F199DEBB12E}"/>
              </a:ext>
            </a:extLst>
          </p:cNvPr>
          <p:cNvSpPr txBox="1">
            <a:spLocks/>
          </p:cNvSpPr>
          <p:nvPr/>
        </p:nvSpPr>
        <p:spPr>
          <a:xfrm>
            <a:off x="254260" y="1315986"/>
            <a:ext cx="11518640" cy="4801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>
                <a:sym typeface="Webdings" panose="05030102010509060703" pitchFamily="18" charset="2"/>
              </a:rPr>
              <a:t>Vérifier que la sélection des cellules proposée par Microsoft Excel convient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3D71D67-264A-F738-5718-DB2FAE0E79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952" y="2095598"/>
            <a:ext cx="10638095" cy="313333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Flèche : bas 8">
            <a:extLst>
              <a:ext uri="{FF2B5EF4-FFF2-40B4-BE49-F238E27FC236}">
                <a16:creationId xmlns:a16="http://schemas.microsoft.com/office/drawing/2014/main" id="{22315C52-480B-E56D-776B-1131DA351D0C}"/>
              </a:ext>
            </a:extLst>
          </p:cNvPr>
          <p:cNvSpPr/>
          <p:nvPr/>
        </p:nvSpPr>
        <p:spPr>
          <a:xfrm rot="5400000">
            <a:off x="4043332" y="3885230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5279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4398AE8A-DFDA-0375-0BB3-F37CFAA2C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905" y="2854922"/>
            <a:ext cx="10676190" cy="326666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CALCULER UNE SOMME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FCF1F8E5-DE9B-2B1D-4431-935D829E2DDF}"/>
              </a:ext>
            </a:extLst>
          </p:cNvPr>
          <p:cNvSpPr txBox="1">
            <a:spLocks/>
          </p:cNvSpPr>
          <p:nvPr/>
        </p:nvSpPr>
        <p:spPr>
          <a:xfrm>
            <a:off x="248816" y="1104650"/>
            <a:ext cx="10806404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Dans le cas contraire, procéder à une nouvelle sélection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8BB7547E-6159-39BC-A02E-273500857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816" y="1747107"/>
            <a:ext cx="11461102" cy="867930"/>
          </a:xfrm>
        </p:spPr>
        <p:txBody>
          <a:bodyPr wrap="square" rtlCol="0">
            <a:sp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Valider par la touche </a:t>
            </a:r>
            <a:r>
              <a:rPr lang="fr-FR" sz="2800" dirty="0">
                <a:solidFill>
                  <a:srgbClr val="FFFF00"/>
                </a:solidFill>
              </a:rPr>
              <a:t>Entrée</a:t>
            </a:r>
            <a:r>
              <a:rPr lang="fr-FR" sz="2800" dirty="0"/>
              <a:t> du clavier ou par le bouton </a:t>
            </a:r>
            <a:r>
              <a:rPr lang="fr-FR" sz="2800" dirty="0">
                <a:solidFill>
                  <a:srgbClr val="FFFF00"/>
                </a:solidFill>
              </a:rPr>
              <a:t>Entrer</a:t>
            </a:r>
            <a:r>
              <a:rPr lang="fr-FR" sz="2800" dirty="0"/>
              <a:t> situé à gauche de la barre de formule</a:t>
            </a:r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4D4076D1-BB4A-C4FB-7A0D-3449CC89AB29}"/>
              </a:ext>
            </a:extLst>
          </p:cNvPr>
          <p:cNvSpPr/>
          <p:nvPr/>
        </p:nvSpPr>
        <p:spPr>
          <a:xfrm rot="5400000">
            <a:off x="4024670" y="5568692"/>
            <a:ext cx="470543" cy="404595"/>
          </a:xfrm>
          <a:prstGeom prst="down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DFE00045-E034-42AF-1BAC-459998AA67EA}"/>
              </a:ext>
            </a:extLst>
          </p:cNvPr>
          <p:cNvSpPr/>
          <p:nvPr/>
        </p:nvSpPr>
        <p:spPr>
          <a:xfrm rot="5400000">
            <a:off x="2879770" y="2753327"/>
            <a:ext cx="340330" cy="431555"/>
          </a:xfrm>
          <a:prstGeom prst="ellipse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84056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0" grpId="0"/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828</TotalTime>
  <Words>378</Words>
  <Application>Microsoft Office PowerPoint</Application>
  <PresentationFormat>Grand écran</PresentationFormat>
  <Paragraphs>83</Paragraphs>
  <Slides>17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5" baseType="lpstr">
      <vt:lpstr>Arial</vt:lpstr>
      <vt:lpstr>Arial Nova Cond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253</cp:revision>
  <dcterms:created xsi:type="dcterms:W3CDTF">2022-09-28T14:03:26Z</dcterms:created>
  <dcterms:modified xsi:type="dcterms:W3CDTF">2023-03-10T12:12:57Z</dcterms:modified>
</cp:coreProperties>
</file>