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3" r:id="rId2"/>
    <p:sldId id="260" r:id="rId3"/>
    <p:sldId id="289" r:id="rId4"/>
    <p:sldId id="290" r:id="rId5"/>
    <p:sldId id="291" r:id="rId6"/>
    <p:sldId id="292" r:id="rId7"/>
    <p:sldId id="293" r:id="rId8"/>
    <p:sldId id="298" r:id="rId9"/>
    <p:sldId id="295" r:id="rId10"/>
    <p:sldId id="300" r:id="rId11"/>
    <p:sldId id="294" r:id="rId12"/>
    <p:sldId id="297" r:id="rId13"/>
    <p:sldId id="301" r:id="rId14"/>
    <p:sldId id="302" r:id="rId15"/>
    <p:sldId id="303" r:id="rId16"/>
    <p:sldId id="304" r:id="rId1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3.xml"/><Relationship Id="rId3" Type="http://schemas.openxmlformats.org/officeDocument/2006/relationships/image" Target="../media/image3.svg"/><Relationship Id="rId7" Type="http://schemas.openxmlformats.org/officeDocument/2006/relationships/slide" Target="../slides/slide8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11.xml"/><Relationship Id="rId4" Type="http://schemas.openxmlformats.org/officeDocument/2006/relationships/slide" Target="../slides/slide5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Atteindre la dernière cellule occupée vers le bas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jusqu’à la dernière cellule occupée vers le bas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Atteindre la dernière cellule occupée vers la droite</a:t>
          </a: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1B1E513F-BEB7-483A-8F12-A8210AEF19E9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jusqu’à la dernière cellule occupée vers la droite</a:t>
          </a:r>
        </a:p>
      </dgm:t>
    </dgm:pt>
    <dgm:pt modelId="{DB284026-3063-4705-B72C-ADE04469BE6D}" type="par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D99C9B80-BA48-46B7-8B67-372E2AFD9E86}" type="sib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E08E63C5-58C5-44BB-9050-3F556114F51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Sélectionner la totalité d’un tableau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F4C960B9-86FE-4927-B0F1-57F50E886B32}" type="parTrans" cxnId="{9AC145D5-EC4F-4290-96BF-69B1BB7B9D3D}">
      <dgm:prSet/>
      <dgm:spPr/>
      <dgm:t>
        <a:bodyPr/>
        <a:lstStyle/>
        <a:p>
          <a:endParaRPr lang="fr-FR"/>
        </a:p>
      </dgm:t>
    </dgm:pt>
    <dgm:pt modelId="{D1A02333-2175-41DD-875A-C801AB77933A}" type="sibTrans" cxnId="{9AC145D5-EC4F-4290-96BF-69B1BB7B9D3D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5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5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5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B0B9210-632F-4BB5-B140-1FA20D3CF123}" type="pres">
      <dgm:prSet presAssocID="{1B1E513F-BEB7-483A-8F12-A8210AEF19E9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5">
        <dgm:presLayoutVars>
          <dgm:chMax val="0"/>
          <dgm:chPref val="0"/>
        </dgm:presLayoutVars>
      </dgm:prSet>
      <dgm:spPr/>
    </dgm:pt>
    <dgm:pt modelId="{B1606C43-4F0A-4908-B813-45DD7BE5714F}" type="pres">
      <dgm:prSet presAssocID="{D99C9B80-BA48-46B7-8B67-372E2AFD9E86}" presName="sibTrans" presStyleCnt="0"/>
      <dgm:spPr/>
    </dgm:pt>
    <dgm:pt modelId="{08BC51D2-6CBF-4888-91D3-9A0FC4F0189F}" type="pres">
      <dgm:prSet presAssocID="{E08E63C5-58C5-44BB-9050-3F556114F513}" presName="compNode" presStyleCnt="0"/>
      <dgm:spPr/>
    </dgm:pt>
    <dgm:pt modelId="{60D7C6D6-6223-4488-8B1D-517ABA3B4F89}" type="pres">
      <dgm:prSet presAssocID="{E08E63C5-58C5-44BB-9050-3F556114F513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15B64F38-B447-453E-A28D-7E26E75A42D0}" type="pres">
      <dgm:prSet presAssocID="{E08E63C5-58C5-44BB-9050-3F556114F513}" presName="iconRect" presStyleLbl="node1" presStyleIdx="4" presStyleCnt="5"/>
      <dgm:spPr>
        <a:xfrm>
          <a:off x="164423" y="2842961"/>
          <a:ext cx="298951" cy="298951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6873DC4A-E765-4E21-A0C5-9ABB7758DD8E}" type="pres">
      <dgm:prSet presAssocID="{E08E63C5-58C5-44BB-9050-3F556114F513}" presName="spaceRect" presStyleCnt="0"/>
      <dgm:spPr/>
    </dgm:pt>
    <dgm:pt modelId="{6CF81E7B-1083-4C72-ACB9-230C2E13646D}" type="pres">
      <dgm:prSet presAssocID="{E08E63C5-58C5-44BB-9050-3F556114F51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B414550B-9137-41D0-9A3B-EAB60A6494E4}" type="presOf" srcId="{E08E63C5-58C5-44BB-9050-3F556114F513}" destId="{6CF81E7B-1083-4C72-ACB9-230C2E13646D}" srcOrd="0" destOrd="0" presId="urn:microsoft.com/office/officeart/2018/2/layout/IconVerticalSolidList#1"/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D7E7903A-483E-4876-8C77-EEB10661B95B}" type="presOf" srcId="{1B1E513F-BEB7-483A-8F12-A8210AEF19E9}" destId="{3CBA7321-E2AC-48FD-B351-CE3C9A4CE92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9AC145D5-EC4F-4290-96BF-69B1BB7B9D3D}" srcId="{162F69A6-0780-49EA-A6A8-3965C12489B2}" destId="{E08E63C5-58C5-44BB-9050-3F556114F513}" srcOrd="4" destOrd="0" parTransId="{F4C960B9-86FE-4927-B0F1-57F50E886B32}" sibTransId="{D1A02333-2175-41DD-875A-C801AB77933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  <dgm:cxn modelId="{605473B3-8AA5-4EE0-BFBA-3AB749038A35}" type="presParOf" srcId="{05261D3E-3CC7-4C85-9E09-D67FC777908C}" destId="{D4892BA4-47FA-499C-84FA-3A971E9AFE41}" srcOrd="5" destOrd="0" presId="urn:microsoft.com/office/officeart/2018/2/layout/IconVerticalSolidList#1"/>
    <dgm:cxn modelId="{CC9F31C5-774B-4FC3-9646-7E0EFDB54727}" type="presParOf" srcId="{05261D3E-3CC7-4C85-9E09-D67FC777908C}" destId="{390D1410-0CB7-44D5-903C-C35615DE86E1}" srcOrd="6" destOrd="0" presId="urn:microsoft.com/office/officeart/2018/2/layout/IconVerticalSolidList#1"/>
    <dgm:cxn modelId="{34A9E1BF-6D83-4701-9E7B-CBCD8074AEAA}" type="presParOf" srcId="{390D1410-0CB7-44D5-903C-C35615DE86E1}" destId="{C2FCE80A-DCA0-4D7F-8F72-19CB2337E588}" srcOrd="0" destOrd="0" presId="urn:microsoft.com/office/officeart/2018/2/layout/IconVerticalSolidList#1"/>
    <dgm:cxn modelId="{2682A58B-536A-49D1-A507-E48E245F1609}" type="presParOf" srcId="{390D1410-0CB7-44D5-903C-C35615DE86E1}" destId="{1B0B9210-632F-4BB5-B140-1FA20D3CF123}" srcOrd="1" destOrd="0" presId="urn:microsoft.com/office/officeart/2018/2/layout/IconVerticalSolidList#1"/>
    <dgm:cxn modelId="{59D669F7-8B16-4888-95F6-5986C0AFE631}" type="presParOf" srcId="{390D1410-0CB7-44D5-903C-C35615DE86E1}" destId="{E9B85894-F3EF-4216-9DD4-962DCF409217}" srcOrd="2" destOrd="0" presId="urn:microsoft.com/office/officeart/2018/2/layout/IconVerticalSolidList#1"/>
    <dgm:cxn modelId="{BD8D7B70-D5A5-475A-9EAE-2DF74A65E7A7}" type="presParOf" srcId="{390D1410-0CB7-44D5-903C-C35615DE86E1}" destId="{3CBA7321-E2AC-48FD-B351-CE3C9A4CE924}" srcOrd="3" destOrd="0" presId="urn:microsoft.com/office/officeart/2018/2/layout/IconVerticalSolidList#1"/>
    <dgm:cxn modelId="{C584D29C-19F6-451D-B2E8-AF7B882672FF}" type="presParOf" srcId="{05261D3E-3CC7-4C85-9E09-D67FC777908C}" destId="{B1606C43-4F0A-4908-B813-45DD7BE5714F}" srcOrd="7" destOrd="0" presId="urn:microsoft.com/office/officeart/2018/2/layout/IconVerticalSolidList#1"/>
    <dgm:cxn modelId="{232D145A-A541-445B-BF14-5E40AB969E6E}" type="presParOf" srcId="{05261D3E-3CC7-4C85-9E09-D67FC777908C}" destId="{08BC51D2-6CBF-4888-91D3-9A0FC4F0189F}" srcOrd="8" destOrd="0" presId="urn:microsoft.com/office/officeart/2018/2/layout/IconVerticalSolidList#1"/>
    <dgm:cxn modelId="{E88AE1C2-81EF-4D39-B5D8-BE21AE302219}" type="presParOf" srcId="{08BC51D2-6CBF-4888-91D3-9A0FC4F0189F}" destId="{60D7C6D6-6223-4488-8B1D-517ABA3B4F89}" srcOrd="0" destOrd="0" presId="urn:microsoft.com/office/officeart/2018/2/layout/IconVerticalSolidList#1"/>
    <dgm:cxn modelId="{144328A3-D773-4925-902E-B99EF34D2D1B}" type="presParOf" srcId="{08BC51D2-6CBF-4888-91D3-9A0FC4F0189F}" destId="{15B64F38-B447-453E-A28D-7E26E75A42D0}" srcOrd="1" destOrd="0" presId="urn:microsoft.com/office/officeart/2018/2/layout/IconVerticalSolidList#1"/>
    <dgm:cxn modelId="{1BAD2F20-5390-4B4C-98B1-164ED3C656F4}" type="presParOf" srcId="{08BC51D2-6CBF-4888-91D3-9A0FC4F0189F}" destId="{6873DC4A-E765-4E21-A0C5-9ABB7758DD8E}" srcOrd="2" destOrd="0" presId="urn:microsoft.com/office/officeart/2018/2/layout/IconVerticalSolidList#1"/>
    <dgm:cxn modelId="{D85781E6-CB27-4AAD-8D89-8A8623B65C9F}" type="presParOf" srcId="{08BC51D2-6CBF-4888-91D3-9A0FC4F0189F}" destId="{6CF81E7B-1083-4C72-ACB9-230C2E13646D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675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Atteindre la dernière cellule occupée vers le bas</a:t>
          </a:r>
        </a:p>
      </dsp:txBody>
      <dsp:txXfrm>
        <a:off x="1150288" y="4675"/>
        <a:ext cx="5641034" cy="995920"/>
      </dsp:txXfrm>
    </dsp:sp>
    <dsp:sp modelId="{FA3369E0-5B38-4FDD-A9F5-22B9810A03F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jusqu’à la dernière cellule occupée vers le bas</a:t>
          </a:r>
        </a:p>
      </dsp:txBody>
      <dsp:txXfrm>
        <a:off x="1150288" y="1249576"/>
        <a:ext cx="5641034" cy="995920"/>
      </dsp:txXfrm>
    </dsp:sp>
    <dsp:sp modelId="{DB8ABDAA-976A-4A84-A3C3-277080E19DCA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Atteindre la dernière cellule occupée vers la droite</a:t>
          </a:r>
        </a:p>
      </dsp:txBody>
      <dsp:txXfrm>
        <a:off x="1150288" y="2494477"/>
        <a:ext cx="5641034" cy="995920"/>
      </dsp:txXfrm>
    </dsp:sp>
    <dsp:sp modelId="{C2FCE80A-DCA0-4D7F-8F72-19CB2337E588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jusqu’à la dernière cellule occupée vers la droite</a:t>
          </a:r>
        </a:p>
      </dsp:txBody>
      <dsp:txXfrm>
        <a:off x="1150288" y="3739377"/>
        <a:ext cx="5641034" cy="995920"/>
      </dsp:txXfrm>
    </dsp:sp>
    <dsp:sp modelId="{60D7C6D6-6223-4488-8B1D-517ABA3B4F89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64F38-B447-453E-A28D-7E26E75A42D0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81E7B-1083-4C72-ACB9-230C2E13646D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Sélectionner la totalité d’un tableau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984278"/>
        <a:ext cx="5641034" cy="99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02/06/2023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02/06/2023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23456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43558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3325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80704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01170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97707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3880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93234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53212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65563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23584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29722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41819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01879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94492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microsoft.com/office/2007/relationships/hdphoto" Target="../media/hdphoto1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microsoft.com/office/2007/relationships/hdphoto" Target="../media/hdphoto1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8143006"/>
              </p:ext>
            </p:extLst>
          </p:nvPr>
        </p:nvGraphicFramePr>
        <p:xfrm>
          <a:off x="5399055" y="227939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54984"/>
            <a:ext cx="5399055" cy="115271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Sélection rapide au clavier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37E53E24-8ADA-D939-1DF9-ADC0EFFCD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213" y="305819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35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Atteindre la dernière cellule occupée vers le bas…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40" y="1643892"/>
            <a:ext cx="11526417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dans la première cellule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3A527C2-A129-B14C-2ED5-23D467B1963E}"/>
              </a:ext>
            </a:extLst>
          </p:cNvPr>
          <p:cNvGrpSpPr>
            <a:grpSpLocks noChangeAspect="1"/>
          </p:cNvGrpSpPr>
          <p:nvPr/>
        </p:nvGrpSpPr>
        <p:grpSpPr>
          <a:xfrm>
            <a:off x="1098379" y="3028278"/>
            <a:ext cx="9995242" cy="3708000"/>
            <a:chOff x="1525985" y="1557002"/>
            <a:chExt cx="9900000" cy="410400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996B494-AD66-E339-CD4A-A6A2DBAE8B18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33A53F-699B-CC11-3254-EDDA05705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34A0453-223A-1AF8-B476-2913CF00F52E}"/>
              </a:ext>
            </a:extLst>
          </p:cNvPr>
          <p:cNvSpPr>
            <a:spLocks noChangeAspect="1"/>
          </p:cNvSpPr>
          <p:nvPr/>
        </p:nvSpPr>
        <p:spPr>
          <a:xfrm>
            <a:off x="1521435" y="5376185"/>
            <a:ext cx="640740" cy="29119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47E9E59-6F21-5C64-CFB7-490A2386B5BA}"/>
              </a:ext>
            </a:extLst>
          </p:cNvPr>
          <p:cNvSpPr txBox="1">
            <a:spLocks/>
          </p:cNvSpPr>
          <p:nvPr/>
        </p:nvSpPr>
        <p:spPr>
          <a:xfrm>
            <a:off x="164839" y="2361033"/>
            <a:ext cx="11526417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Composer le raccourci clavier </a:t>
            </a: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28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Flèche vers le bas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54C193-B54B-3CE1-D5A2-92EBA4A4AFFB}"/>
              </a:ext>
            </a:extLst>
          </p:cNvPr>
          <p:cNvSpPr>
            <a:spLocks noChangeAspect="1"/>
          </p:cNvSpPr>
          <p:nvPr/>
        </p:nvSpPr>
        <p:spPr>
          <a:xfrm>
            <a:off x="8115300" y="5376185"/>
            <a:ext cx="347663" cy="29119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uiExpand="1" build="p"/>
      <p:bldP spid="12" grpId="0" animBg="1"/>
      <p:bldP spid="13" grpId="0" uiExpand="1" build="p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66" y="848950"/>
            <a:ext cx="1253413" cy="55961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Avant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17A1C43-1810-9A50-87EB-50B04C0FA2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543" y="1408567"/>
            <a:ext cx="3628571" cy="45904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64E0820-3A96-49C8-69D4-3F65ED27C370}"/>
              </a:ext>
            </a:extLst>
          </p:cNvPr>
          <p:cNvSpPr txBox="1">
            <a:spLocks/>
          </p:cNvSpPr>
          <p:nvPr/>
        </p:nvSpPr>
        <p:spPr>
          <a:xfrm>
            <a:off x="8090273" y="848950"/>
            <a:ext cx="1253413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Après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D2D3A99-5964-4F39-1853-AC5DF77E7A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5970" y="1408567"/>
            <a:ext cx="3628571" cy="45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30BA3F97-4B2D-CA17-DC19-18E9A80868F6}"/>
              </a:ext>
            </a:extLst>
          </p:cNvPr>
          <p:cNvSpPr/>
          <p:nvPr/>
        </p:nvSpPr>
        <p:spPr>
          <a:xfrm rot="16200000">
            <a:off x="321127" y="1755911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0F604D8E-D018-1F7D-6435-FBC5C118ECD5}"/>
              </a:ext>
            </a:extLst>
          </p:cNvPr>
          <p:cNvSpPr/>
          <p:nvPr/>
        </p:nvSpPr>
        <p:spPr>
          <a:xfrm rot="16200000">
            <a:off x="8172968" y="5520246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B5AF35D-7047-9071-8F41-B72DC588580B}"/>
              </a:ext>
            </a:extLst>
          </p:cNvPr>
          <p:cNvCxnSpPr>
            <a:cxnSpLocks/>
          </p:cNvCxnSpPr>
          <p:nvPr/>
        </p:nvCxnSpPr>
        <p:spPr>
          <a:xfrm>
            <a:off x="8590514" y="2009775"/>
            <a:ext cx="0" cy="3517469"/>
          </a:xfrm>
          <a:prstGeom prst="straightConnector1">
            <a:avLst/>
          </a:prstGeom>
          <a:ln w="28575">
            <a:solidFill>
              <a:srgbClr val="C00000"/>
            </a:solidFill>
            <a:headEnd type="oval" w="lg" len="lg"/>
            <a:tailEnd type="triangle" w="lg" len="lg"/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109D0525-545C-3B2B-5A04-AE1D2E01F5BA}"/>
              </a:ext>
            </a:extLst>
          </p:cNvPr>
          <p:cNvSpPr txBox="1">
            <a:spLocks/>
          </p:cNvSpPr>
          <p:nvPr/>
        </p:nvSpPr>
        <p:spPr>
          <a:xfrm>
            <a:off x="4525474" y="3120098"/>
            <a:ext cx="2771065" cy="13585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CTRL</a:t>
            </a:r>
            <a:br>
              <a:rPr lang="fr-FR" sz="2800" dirty="0">
                <a:solidFill>
                  <a:srgbClr val="FFFF00"/>
                </a:solidFill>
              </a:rPr>
            </a:br>
            <a:r>
              <a:rPr lang="fr-FR" dirty="0"/>
              <a:t>+</a:t>
            </a:r>
            <a:br>
              <a:rPr lang="fr-FR" dirty="0"/>
            </a:br>
            <a:r>
              <a:rPr lang="fr-FR" sz="2800" dirty="0">
                <a:solidFill>
                  <a:srgbClr val="FFFF00"/>
                </a:solidFill>
              </a:rPr>
              <a:t>Flèche vers le bas</a:t>
            </a:r>
          </a:p>
        </p:txBody>
      </p:sp>
    </p:spTree>
    <p:extLst>
      <p:ext uri="{BB962C8B-B14F-4D97-AF65-F5344CB8AC3E}">
        <p14:creationId xmlns:p14="http://schemas.microsoft.com/office/powerpoint/2010/main" val="78777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2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uiExpand="1" build="p"/>
      <p:bldP spid="14" grpId="0" uiExpand="1" build="p"/>
      <p:bldP spid="18" grpId="0" animBg="1"/>
      <p:bldP spid="19" grpId="0" uiExpand="1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D2F7003-5C3F-272B-5F67-D5B008B14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1201" y="1724254"/>
            <a:ext cx="3628571" cy="45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7BE319-7BBF-282C-525A-F51EE0B8D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128" y="1724254"/>
            <a:ext cx="3628571" cy="45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66" y="1174016"/>
            <a:ext cx="1253413" cy="55961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Avant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64E0820-3A96-49C8-69D4-3F65ED27C370}"/>
              </a:ext>
            </a:extLst>
          </p:cNvPr>
          <p:cNvSpPr txBox="1">
            <a:spLocks/>
          </p:cNvSpPr>
          <p:nvPr/>
        </p:nvSpPr>
        <p:spPr>
          <a:xfrm>
            <a:off x="8090273" y="1174016"/>
            <a:ext cx="1253413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Après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30BA3F97-4B2D-CA17-DC19-18E9A80868F6}"/>
              </a:ext>
            </a:extLst>
          </p:cNvPr>
          <p:cNvSpPr/>
          <p:nvPr/>
        </p:nvSpPr>
        <p:spPr>
          <a:xfrm rot="16200000">
            <a:off x="321127" y="2080977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0F604D8E-D018-1F7D-6435-FBC5C118ECD5}"/>
              </a:ext>
            </a:extLst>
          </p:cNvPr>
          <p:cNvSpPr/>
          <p:nvPr/>
        </p:nvSpPr>
        <p:spPr>
          <a:xfrm rot="16200000">
            <a:off x="8097272" y="3363267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B5AF35D-7047-9071-8F41-B72DC588580B}"/>
              </a:ext>
            </a:extLst>
          </p:cNvPr>
          <p:cNvCxnSpPr>
            <a:cxnSpLocks/>
          </p:cNvCxnSpPr>
          <p:nvPr/>
        </p:nvCxnSpPr>
        <p:spPr>
          <a:xfrm>
            <a:off x="8590514" y="2334841"/>
            <a:ext cx="0" cy="1295400"/>
          </a:xfrm>
          <a:prstGeom prst="straightConnector1">
            <a:avLst/>
          </a:prstGeom>
          <a:ln w="28575">
            <a:solidFill>
              <a:srgbClr val="C00000"/>
            </a:solidFill>
            <a:headEnd type="oval" w="lg" len="lg"/>
            <a:tailEnd type="triangle" w="lg" len="lg"/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109D0525-545C-3B2B-5A04-AE1D2E01F5BA}"/>
              </a:ext>
            </a:extLst>
          </p:cNvPr>
          <p:cNvSpPr txBox="1">
            <a:spLocks/>
          </p:cNvSpPr>
          <p:nvPr/>
        </p:nvSpPr>
        <p:spPr>
          <a:xfrm>
            <a:off x="4525474" y="3445164"/>
            <a:ext cx="2771065" cy="13585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CTRL</a:t>
            </a:r>
            <a:br>
              <a:rPr lang="fr-FR" sz="2800" dirty="0">
                <a:solidFill>
                  <a:srgbClr val="FFFF00"/>
                </a:solidFill>
              </a:rPr>
            </a:br>
            <a:r>
              <a:rPr lang="fr-FR" dirty="0"/>
              <a:t>+</a:t>
            </a:r>
            <a:br>
              <a:rPr lang="fr-FR" dirty="0"/>
            </a:br>
            <a:r>
              <a:rPr lang="fr-FR" sz="2800" dirty="0">
                <a:solidFill>
                  <a:srgbClr val="FFFF00"/>
                </a:solidFill>
              </a:rPr>
              <a:t>Flèche vers le bas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5E4319F1-6326-7288-09AB-8D219ACA56E5}"/>
              </a:ext>
            </a:extLst>
          </p:cNvPr>
          <p:cNvSpPr txBox="1">
            <a:spLocks/>
          </p:cNvSpPr>
          <p:nvPr/>
        </p:nvSpPr>
        <p:spPr>
          <a:xfrm>
            <a:off x="228065" y="717037"/>
            <a:ext cx="4839235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i="1" u="sng" dirty="0"/>
              <a:t>Attention aux cellules vides</a:t>
            </a:r>
          </a:p>
        </p:txBody>
      </p:sp>
    </p:spTree>
    <p:extLst>
      <p:ext uri="{BB962C8B-B14F-4D97-AF65-F5344CB8AC3E}">
        <p14:creationId xmlns:p14="http://schemas.microsoft.com/office/powerpoint/2010/main" val="192053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2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uiExpand="1" build="p"/>
      <p:bldP spid="14" grpId="0" uiExpand="1" build="p"/>
      <p:bldP spid="18" grpId="0" animBg="1"/>
      <p:bldP spid="19" grpId="0" uiExpand="1" animBg="1"/>
      <p:bldP spid="24" grpId="0"/>
      <p:bldP spid="1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jusqu’à la dernière cellule occupée vers le bas…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40" y="1441751"/>
            <a:ext cx="11526417" cy="91854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dans la première cellule appartenant à la plage de cellules à sélectionner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3A527C2-A129-B14C-2ED5-23D467B1963E}"/>
              </a:ext>
            </a:extLst>
          </p:cNvPr>
          <p:cNvGrpSpPr>
            <a:grpSpLocks noChangeAspect="1"/>
          </p:cNvGrpSpPr>
          <p:nvPr/>
        </p:nvGrpSpPr>
        <p:grpSpPr>
          <a:xfrm>
            <a:off x="1098379" y="3028278"/>
            <a:ext cx="9995242" cy="3708000"/>
            <a:chOff x="1525985" y="1557002"/>
            <a:chExt cx="9900000" cy="410400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996B494-AD66-E339-CD4A-A6A2DBAE8B18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33A53F-699B-CC11-3254-EDDA05705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34A0453-223A-1AF8-B476-2913CF00F52E}"/>
              </a:ext>
            </a:extLst>
          </p:cNvPr>
          <p:cNvSpPr>
            <a:spLocks noChangeAspect="1"/>
          </p:cNvSpPr>
          <p:nvPr/>
        </p:nvSpPr>
        <p:spPr>
          <a:xfrm>
            <a:off x="1521435" y="5376185"/>
            <a:ext cx="640740" cy="29119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47E9E59-6F21-5C64-CFB7-490A2386B5BA}"/>
              </a:ext>
            </a:extLst>
          </p:cNvPr>
          <p:cNvSpPr txBox="1">
            <a:spLocks/>
          </p:cNvSpPr>
          <p:nvPr/>
        </p:nvSpPr>
        <p:spPr>
          <a:xfrm>
            <a:off x="164839" y="2361033"/>
            <a:ext cx="11526417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Composer le raccourci clavier </a:t>
            </a: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28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MAJ</a:t>
            </a:r>
            <a:r>
              <a:rPr lang="fr-FR" sz="28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Flèche vers le bas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54C193-B54B-3CE1-D5A2-92EBA4A4AFFB}"/>
              </a:ext>
            </a:extLst>
          </p:cNvPr>
          <p:cNvSpPr>
            <a:spLocks noChangeAspect="1"/>
          </p:cNvSpPr>
          <p:nvPr/>
        </p:nvSpPr>
        <p:spPr>
          <a:xfrm>
            <a:off x="8115300" y="5376185"/>
            <a:ext cx="347663" cy="29119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41B099-A39C-0A43-9047-D4FCEC6BA1AC}"/>
              </a:ext>
            </a:extLst>
          </p:cNvPr>
          <p:cNvSpPr>
            <a:spLocks noChangeAspect="1"/>
          </p:cNvSpPr>
          <p:nvPr/>
        </p:nvSpPr>
        <p:spPr>
          <a:xfrm>
            <a:off x="1521436" y="5003005"/>
            <a:ext cx="443096" cy="309563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168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uiExpand="1" build="p"/>
      <p:bldP spid="12" grpId="0" animBg="1"/>
      <p:bldP spid="13" grpId="0" uiExpand="1" build="p"/>
      <p:bldP spid="1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D719849-0AC3-E33C-5C68-E06F47814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911" y="1384063"/>
            <a:ext cx="3628571" cy="45904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66" y="848950"/>
            <a:ext cx="1253413" cy="55961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Avant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17A1C43-1810-9A50-87EB-50B04C0FA2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543" y="1384063"/>
            <a:ext cx="3628571" cy="45904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64E0820-3A96-49C8-69D4-3F65ED27C370}"/>
              </a:ext>
            </a:extLst>
          </p:cNvPr>
          <p:cNvSpPr txBox="1">
            <a:spLocks/>
          </p:cNvSpPr>
          <p:nvPr/>
        </p:nvSpPr>
        <p:spPr>
          <a:xfrm>
            <a:off x="8090273" y="848950"/>
            <a:ext cx="1253413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Après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30BA3F97-4B2D-CA17-DC19-18E9A80868F6}"/>
              </a:ext>
            </a:extLst>
          </p:cNvPr>
          <p:cNvSpPr/>
          <p:nvPr/>
        </p:nvSpPr>
        <p:spPr>
          <a:xfrm rot="16200000">
            <a:off x="321127" y="1755911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0F604D8E-D018-1F7D-6435-FBC5C118ECD5}"/>
              </a:ext>
            </a:extLst>
          </p:cNvPr>
          <p:cNvSpPr/>
          <p:nvPr/>
        </p:nvSpPr>
        <p:spPr>
          <a:xfrm rot="16200000">
            <a:off x="8035367" y="5545188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B5AF35D-7047-9071-8F41-B72DC588580B}"/>
              </a:ext>
            </a:extLst>
          </p:cNvPr>
          <p:cNvCxnSpPr>
            <a:cxnSpLocks/>
          </p:cNvCxnSpPr>
          <p:nvPr/>
        </p:nvCxnSpPr>
        <p:spPr>
          <a:xfrm>
            <a:off x="8590514" y="2009775"/>
            <a:ext cx="0" cy="3747685"/>
          </a:xfrm>
          <a:prstGeom prst="straightConnector1">
            <a:avLst/>
          </a:prstGeom>
          <a:ln w="28575">
            <a:solidFill>
              <a:srgbClr val="C00000"/>
            </a:solidFill>
            <a:headEnd type="oval" w="lg" len="lg"/>
            <a:tailEnd type="triangle" w="lg" len="lg"/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109D0525-545C-3B2B-5A04-AE1D2E01F5BA}"/>
              </a:ext>
            </a:extLst>
          </p:cNvPr>
          <p:cNvSpPr txBox="1">
            <a:spLocks/>
          </p:cNvSpPr>
          <p:nvPr/>
        </p:nvSpPr>
        <p:spPr>
          <a:xfrm>
            <a:off x="4525474" y="2608714"/>
            <a:ext cx="2771065" cy="21330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CTRL</a:t>
            </a:r>
            <a:br>
              <a:rPr lang="fr-FR" sz="2800" dirty="0">
                <a:solidFill>
                  <a:srgbClr val="FFFF00"/>
                </a:solidFill>
              </a:rPr>
            </a:br>
            <a:r>
              <a:rPr lang="fr-FR" dirty="0"/>
              <a:t>+</a:t>
            </a:r>
            <a:br>
              <a:rPr lang="fr-FR" dirty="0"/>
            </a:br>
            <a:r>
              <a:rPr lang="fr-FR" sz="2800" dirty="0">
                <a:solidFill>
                  <a:srgbClr val="FFFF00"/>
                </a:solidFill>
              </a:rPr>
              <a:t>MAJ</a:t>
            </a:r>
            <a:br>
              <a:rPr lang="fr-FR" sz="2800" dirty="0">
                <a:solidFill>
                  <a:srgbClr val="FFFF00"/>
                </a:solidFill>
              </a:rPr>
            </a:br>
            <a:r>
              <a:rPr lang="fr-FR" dirty="0"/>
              <a:t>+</a:t>
            </a:r>
            <a:br>
              <a:rPr lang="fr-FR" dirty="0"/>
            </a:br>
            <a:r>
              <a:rPr lang="fr-FR" sz="2800" dirty="0">
                <a:solidFill>
                  <a:srgbClr val="FFFF00"/>
                </a:solidFill>
              </a:rPr>
              <a:t>Flèche vers le bas</a:t>
            </a:r>
          </a:p>
        </p:txBody>
      </p:sp>
    </p:spTree>
    <p:extLst>
      <p:ext uri="{BB962C8B-B14F-4D97-AF65-F5344CB8AC3E}">
        <p14:creationId xmlns:p14="http://schemas.microsoft.com/office/powerpoint/2010/main" val="305939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2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uiExpand="1" build="p"/>
      <p:bldP spid="14" grpId="0" uiExpand="1" build="p"/>
      <p:bldP spid="18" grpId="0" animBg="1"/>
      <p:bldP spid="19" grpId="0" uiExpand="1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9F0D8DE-D6E0-9D41-9E84-5B9F50D70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315" y="1724254"/>
            <a:ext cx="3628571" cy="45238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7BE319-7BBF-282C-525A-F51EE0B8D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128" y="1724254"/>
            <a:ext cx="3628571" cy="45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66" y="1174016"/>
            <a:ext cx="1253413" cy="55961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Avant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64E0820-3A96-49C8-69D4-3F65ED27C370}"/>
              </a:ext>
            </a:extLst>
          </p:cNvPr>
          <p:cNvSpPr txBox="1">
            <a:spLocks/>
          </p:cNvSpPr>
          <p:nvPr/>
        </p:nvSpPr>
        <p:spPr>
          <a:xfrm>
            <a:off x="8090273" y="1174016"/>
            <a:ext cx="1253413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Après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30BA3F97-4B2D-CA17-DC19-18E9A80868F6}"/>
              </a:ext>
            </a:extLst>
          </p:cNvPr>
          <p:cNvSpPr/>
          <p:nvPr/>
        </p:nvSpPr>
        <p:spPr>
          <a:xfrm rot="16200000">
            <a:off x="321127" y="2080977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0F604D8E-D018-1F7D-6435-FBC5C118ECD5}"/>
              </a:ext>
            </a:extLst>
          </p:cNvPr>
          <p:cNvSpPr/>
          <p:nvPr/>
        </p:nvSpPr>
        <p:spPr>
          <a:xfrm rot="16200000">
            <a:off x="8097272" y="3363267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B5AF35D-7047-9071-8F41-B72DC588580B}"/>
              </a:ext>
            </a:extLst>
          </p:cNvPr>
          <p:cNvCxnSpPr>
            <a:cxnSpLocks/>
          </p:cNvCxnSpPr>
          <p:nvPr/>
        </p:nvCxnSpPr>
        <p:spPr>
          <a:xfrm>
            <a:off x="8590514" y="2334841"/>
            <a:ext cx="0" cy="1295400"/>
          </a:xfrm>
          <a:prstGeom prst="straightConnector1">
            <a:avLst/>
          </a:prstGeom>
          <a:ln w="28575">
            <a:solidFill>
              <a:srgbClr val="C00000"/>
            </a:solidFill>
            <a:headEnd type="oval" w="lg" len="lg"/>
            <a:tailEnd type="triangle" w="lg" len="lg"/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109D0525-545C-3B2B-5A04-AE1D2E01F5BA}"/>
              </a:ext>
            </a:extLst>
          </p:cNvPr>
          <p:cNvSpPr txBox="1">
            <a:spLocks/>
          </p:cNvSpPr>
          <p:nvPr/>
        </p:nvSpPr>
        <p:spPr>
          <a:xfrm>
            <a:off x="4525474" y="2982541"/>
            <a:ext cx="2771065" cy="2078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CTRL</a:t>
            </a:r>
            <a:br>
              <a:rPr lang="fr-FR" sz="2800" dirty="0">
                <a:solidFill>
                  <a:srgbClr val="FFFF00"/>
                </a:solidFill>
              </a:rPr>
            </a:br>
            <a:r>
              <a:rPr lang="fr-FR" dirty="0"/>
              <a:t>+</a:t>
            </a:r>
            <a:br>
              <a:rPr lang="fr-FR" dirty="0"/>
            </a:br>
            <a:r>
              <a:rPr lang="fr-FR" sz="2800" dirty="0">
                <a:solidFill>
                  <a:srgbClr val="FFFF00"/>
                </a:solidFill>
              </a:rPr>
              <a:t>MAJ</a:t>
            </a:r>
            <a:br>
              <a:rPr lang="fr-FR" dirty="0"/>
            </a:br>
            <a:r>
              <a:rPr lang="fr-FR" dirty="0"/>
              <a:t>+</a:t>
            </a:r>
            <a:br>
              <a:rPr lang="fr-FR" dirty="0"/>
            </a:br>
            <a:r>
              <a:rPr lang="fr-FR" sz="2800" dirty="0">
                <a:solidFill>
                  <a:srgbClr val="FFFF00"/>
                </a:solidFill>
              </a:rPr>
              <a:t>Flèche vers le bas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5E4319F1-6326-7288-09AB-8D219ACA56E5}"/>
              </a:ext>
            </a:extLst>
          </p:cNvPr>
          <p:cNvSpPr txBox="1">
            <a:spLocks/>
          </p:cNvSpPr>
          <p:nvPr/>
        </p:nvSpPr>
        <p:spPr>
          <a:xfrm>
            <a:off x="228065" y="717037"/>
            <a:ext cx="4839235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i="1" u="sng" dirty="0"/>
              <a:t>Attention aux cellules vides</a:t>
            </a:r>
          </a:p>
        </p:txBody>
      </p:sp>
    </p:spTree>
    <p:extLst>
      <p:ext uri="{BB962C8B-B14F-4D97-AF65-F5344CB8AC3E}">
        <p14:creationId xmlns:p14="http://schemas.microsoft.com/office/powerpoint/2010/main" val="69076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2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uiExpand="1" build="p"/>
      <p:bldP spid="14" grpId="0" uiExpand="1" build="p"/>
      <p:bldP spid="18" grpId="0" animBg="1"/>
      <p:bldP spid="19" grpId="0" uiExpand="1" animBg="1"/>
      <p:bldP spid="24" grpId="0"/>
      <p:bldP spid="1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Atteindre la dernière cellule occupée vers la droite…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40" y="1643892"/>
            <a:ext cx="11526417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dans la première cellule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3A527C2-A129-B14C-2ED5-23D467B1963E}"/>
              </a:ext>
            </a:extLst>
          </p:cNvPr>
          <p:cNvGrpSpPr>
            <a:grpSpLocks noChangeAspect="1"/>
          </p:cNvGrpSpPr>
          <p:nvPr/>
        </p:nvGrpSpPr>
        <p:grpSpPr>
          <a:xfrm>
            <a:off x="1098379" y="3028278"/>
            <a:ext cx="9995242" cy="3708000"/>
            <a:chOff x="1525985" y="1557002"/>
            <a:chExt cx="9900000" cy="410400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996B494-AD66-E339-CD4A-A6A2DBAE8B18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33A53F-699B-CC11-3254-EDDA05705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34A0453-223A-1AF8-B476-2913CF00F52E}"/>
              </a:ext>
            </a:extLst>
          </p:cNvPr>
          <p:cNvSpPr>
            <a:spLocks noChangeAspect="1"/>
          </p:cNvSpPr>
          <p:nvPr/>
        </p:nvSpPr>
        <p:spPr>
          <a:xfrm>
            <a:off x="1521435" y="5376185"/>
            <a:ext cx="640740" cy="29119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47E9E59-6F21-5C64-CFB7-490A2386B5BA}"/>
              </a:ext>
            </a:extLst>
          </p:cNvPr>
          <p:cNvSpPr txBox="1">
            <a:spLocks/>
          </p:cNvSpPr>
          <p:nvPr/>
        </p:nvSpPr>
        <p:spPr>
          <a:xfrm>
            <a:off x="164839" y="2361033"/>
            <a:ext cx="11526417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Composer le raccourci clavier </a:t>
            </a: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28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Flèche vers la droite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54C193-B54B-3CE1-D5A2-92EBA4A4AFFB}"/>
              </a:ext>
            </a:extLst>
          </p:cNvPr>
          <p:cNvSpPr>
            <a:spLocks noChangeAspect="1"/>
          </p:cNvSpPr>
          <p:nvPr/>
        </p:nvSpPr>
        <p:spPr>
          <a:xfrm>
            <a:off x="8516520" y="5376185"/>
            <a:ext cx="347663" cy="29119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936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uiExpand="1" build="p"/>
      <p:bldP spid="12" grpId="0" animBg="1"/>
      <p:bldP spid="13" grpId="0" uiExpand="1" build="p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BAB26E5-62B3-92DB-A508-0C4A46A25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411" y="3760238"/>
            <a:ext cx="7741729" cy="260188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5F552F-DB68-0A74-8191-7690CA513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326" y="863744"/>
            <a:ext cx="8087181" cy="268435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66" y="769964"/>
            <a:ext cx="1253413" cy="55961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Avant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64E0820-3A96-49C8-69D4-3F65ED27C370}"/>
              </a:ext>
            </a:extLst>
          </p:cNvPr>
          <p:cNvSpPr txBox="1">
            <a:spLocks/>
          </p:cNvSpPr>
          <p:nvPr/>
        </p:nvSpPr>
        <p:spPr>
          <a:xfrm>
            <a:off x="3273104" y="3870890"/>
            <a:ext cx="1253413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Après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30BA3F97-4B2D-CA17-DC19-18E9A80868F6}"/>
              </a:ext>
            </a:extLst>
          </p:cNvPr>
          <p:cNvSpPr/>
          <p:nvPr/>
        </p:nvSpPr>
        <p:spPr>
          <a:xfrm rot="16200000">
            <a:off x="1067577" y="1117310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0F604D8E-D018-1F7D-6435-FBC5C118ECD5}"/>
              </a:ext>
            </a:extLst>
          </p:cNvPr>
          <p:cNvSpPr/>
          <p:nvPr/>
        </p:nvSpPr>
        <p:spPr>
          <a:xfrm>
            <a:off x="11374016" y="3696952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B5AF35D-7047-9071-8F41-B72DC588580B}"/>
              </a:ext>
            </a:extLst>
          </p:cNvPr>
          <p:cNvCxnSpPr>
            <a:cxnSpLocks/>
          </p:cNvCxnSpPr>
          <p:nvPr/>
        </p:nvCxnSpPr>
        <p:spPr>
          <a:xfrm>
            <a:off x="5121729" y="4273776"/>
            <a:ext cx="6181271" cy="0"/>
          </a:xfrm>
          <a:prstGeom prst="straightConnector1">
            <a:avLst/>
          </a:prstGeom>
          <a:ln w="28575">
            <a:solidFill>
              <a:srgbClr val="C00000"/>
            </a:solidFill>
            <a:headEnd type="oval" w="lg" len="lg"/>
            <a:tailEnd type="triangle" w="lg" len="lg"/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109D0525-545C-3B2B-5A04-AE1D2E01F5BA}"/>
              </a:ext>
            </a:extLst>
          </p:cNvPr>
          <p:cNvSpPr txBox="1">
            <a:spLocks/>
          </p:cNvSpPr>
          <p:nvPr/>
        </p:nvSpPr>
        <p:spPr>
          <a:xfrm>
            <a:off x="355879" y="4273776"/>
            <a:ext cx="3172281" cy="12326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CTRL</a:t>
            </a:r>
            <a:br>
              <a:rPr lang="fr-FR" sz="2800" dirty="0">
                <a:solidFill>
                  <a:srgbClr val="FFFF00"/>
                </a:solidFill>
              </a:rPr>
            </a:br>
            <a:r>
              <a:rPr lang="fr-FR" dirty="0"/>
              <a:t>+</a:t>
            </a:r>
            <a:br>
              <a:rPr lang="fr-FR" dirty="0"/>
            </a:br>
            <a:r>
              <a:rPr lang="fr-FR" sz="2800" dirty="0">
                <a:solidFill>
                  <a:srgbClr val="FFFF00"/>
                </a:solidFill>
              </a:rPr>
              <a:t>Flèche vers la droite</a:t>
            </a:r>
          </a:p>
        </p:txBody>
      </p:sp>
    </p:spTree>
    <p:extLst>
      <p:ext uri="{BB962C8B-B14F-4D97-AF65-F5344CB8AC3E}">
        <p14:creationId xmlns:p14="http://schemas.microsoft.com/office/powerpoint/2010/main" val="413194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2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uiExpand="1" build="p"/>
      <p:bldP spid="14" grpId="0" uiExpand="1" build="p"/>
      <p:bldP spid="18" grpId="0" animBg="1"/>
      <p:bldP spid="19" grpId="0" uiExpand="1" animBg="1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AB16B252-DEB9-1B32-0EAC-3D565B541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251" y="4122817"/>
            <a:ext cx="7530549" cy="251018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5E4319F1-6326-7288-09AB-8D219ACA56E5}"/>
              </a:ext>
            </a:extLst>
          </p:cNvPr>
          <p:cNvSpPr txBox="1">
            <a:spLocks/>
          </p:cNvSpPr>
          <p:nvPr/>
        </p:nvSpPr>
        <p:spPr>
          <a:xfrm>
            <a:off x="228065" y="717037"/>
            <a:ext cx="4839235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i="1" u="sng" dirty="0"/>
              <a:t>Attention aux cellules vides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A797B4F-7BF5-AFAA-7049-C97174CFF0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4924" y="1259292"/>
            <a:ext cx="8099871" cy="267717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31324080-6417-8B59-F71E-2CEA0E13A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041" y="1143194"/>
            <a:ext cx="1253413" cy="55961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Avant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293FD51F-D30C-39B0-A0D8-0DC44BFD48EA}"/>
              </a:ext>
            </a:extLst>
          </p:cNvPr>
          <p:cNvSpPr txBox="1">
            <a:spLocks/>
          </p:cNvSpPr>
          <p:nvPr/>
        </p:nvSpPr>
        <p:spPr>
          <a:xfrm>
            <a:off x="2737345" y="3997165"/>
            <a:ext cx="1253413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Après</a:t>
            </a: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F0C4A815-D39A-94C6-FC6A-BF82CD89E239}"/>
              </a:ext>
            </a:extLst>
          </p:cNvPr>
          <p:cNvSpPr/>
          <p:nvPr/>
        </p:nvSpPr>
        <p:spPr>
          <a:xfrm rot="16200000">
            <a:off x="1138314" y="1518533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8D464B51-E5D2-4B78-2262-987BB06C475F}"/>
              </a:ext>
            </a:extLst>
          </p:cNvPr>
          <p:cNvSpPr/>
          <p:nvPr/>
        </p:nvSpPr>
        <p:spPr>
          <a:xfrm>
            <a:off x="6678539" y="4068199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CB0826FC-14B3-1A64-DE6B-BE793B88A2A8}"/>
              </a:ext>
            </a:extLst>
          </p:cNvPr>
          <p:cNvCxnSpPr>
            <a:cxnSpLocks/>
          </p:cNvCxnSpPr>
          <p:nvPr/>
        </p:nvCxnSpPr>
        <p:spPr>
          <a:xfrm>
            <a:off x="4568084" y="4626808"/>
            <a:ext cx="2381356" cy="0"/>
          </a:xfrm>
          <a:prstGeom prst="straightConnector1">
            <a:avLst/>
          </a:prstGeom>
          <a:ln w="28575">
            <a:solidFill>
              <a:srgbClr val="C00000"/>
            </a:solidFill>
            <a:headEnd type="oval" w="lg" len="lg"/>
            <a:tailEnd type="triangle" w="lg" len="lg"/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A68A7575-3027-D00A-91E3-0200F1FE0A23}"/>
              </a:ext>
            </a:extLst>
          </p:cNvPr>
          <p:cNvSpPr txBox="1">
            <a:spLocks/>
          </p:cNvSpPr>
          <p:nvPr/>
        </p:nvSpPr>
        <p:spPr>
          <a:xfrm>
            <a:off x="-11619" y="4383641"/>
            <a:ext cx="3172281" cy="1331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CTRL</a:t>
            </a:r>
            <a:br>
              <a:rPr lang="fr-FR" sz="2800" dirty="0">
                <a:solidFill>
                  <a:srgbClr val="FFFF00"/>
                </a:solidFill>
              </a:rPr>
            </a:br>
            <a:r>
              <a:rPr lang="fr-FR" dirty="0"/>
              <a:t>+</a:t>
            </a:r>
            <a:br>
              <a:rPr lang="fr-FR" dirty="0"/>
            </a:br>
            <a:r>
              <a:rPr lang="fr-FR" sz="2800" dirty="0">
                <a:solidFill>
                  <a:srgbClr val="FFFF00"/>
                </a:solidFill>
              </a:rPr>
              <a:t>Flèche vers la droite</a:t>
            </a:r>
          </a:p>
        </p:txBody>
      </p:sp>
    </p:spTree>
    <p:extLst>
      <p:ext uri="{BB962C8B-B14F-4D97-AF65-F5344CB8AC3E}">
        <p14:creationId xmlns:p14="http://schemas.microsoft.com/office/powerpoint/2010/main" val="376589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2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uiExpand="1" build="p"/>
      <p:bldP spid="13" grpId="0" uiExpand="1" build="p"/>
      <p:bldP spid="15" grpId="0" uiExpand="1" build="p"/>
      <p:bldP spid="16" grpId="0" animBg="1"/>
      <p:bldP spid="17" grpId="0" uiExpand="1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jusqu’à la dernière cellule occupée vers la droite…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40" y="1441751"/>
            <a:ext cx="11526417" cy="91854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dans la première cellule appartenant à la plage de cellules à sélectionner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3A527C2-A129-B14C-2ED5-23D467B1963E}"/>
              </a:ext>
            </a:extLst>
          </p:cNvPr>
          <p:cNvGrpSpPr>
            <a:grpSpLocks noChangeAspect="1"/>
          </p:cNvGrpSpPr>
          <p:nvPr/>
        </p:nvGrpSpPr>
        <p:grpSpPr>
          <a:xfrm>
            <a:off x="1098379" y="3028278"/>
            <a:ext cx="9995242" cy="3708000"/>
            <a:chOff x="1525985" y="1557002"/>
            <a:chExt cx="9900000" cy="410400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996B494-AD66-E339-CD4A-A6A2DBAE8B18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33A53F-699B-CC11-3254-EDDA05705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34A0453-223A-1AF8-B476-2913CF00F52E}"/>
              </a:ext>
            </a:extLst>
          </p:cNvPr>
          <p:cNvSpPr>
            <a:spLocks noChangeAspect="1"/>
          </p:cNvSpPr>
          <p:nvPr/>
        </p:nvSpPr>
        <p:spPr>
          <a:xfrm>
            <a:off x="1521435" y="5376185"/>
            <a:ext cx="640740" cy="29119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47E9E59-6F21-5C64-CFB7-490A2386B5BA}"/>
              </a:ext>
            </a:extLst>
          </p:cNvPr>
          <p:cNvSpPr txBox="1">
            <a:spLocks/>
          </p:cNvSpPr>
          <p:nvPr/>
        </p:nvSpPr>
        <p:spPr>
          <a:xfrm>
            <a:off x="164839" y="2361033"/>
            <a:ext cx="11526417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Composer le raccourci clavier </a:t>
            </a: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28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MAJ</a:t>
            </a:r>
            <a:r>
              <a:rPr lang="fr-FR" sz="28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Flèche vers la droite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254C193-B54B-3CE1-D5A2-92EBA4A4AFFB}"/>
              </a:ext>
            </a:extLst>
          </p:cNvPr>
          <p:cNvSpPr>
            <a:spLocks noChangeAspect="1"/>
          </p:cNvSpPr>
          <p:nvPr/>
        </p:nvSpPr>
        <p:spPr>
          <a:xfrm>
            <a:off x="8525842" y="5376185"/>
            <a:ext cx="347663" cy="29119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41B099-A39C-0A43-9047-D4FCEC6BA1AC}"/>
              </a:ext>
            </a:extLst>
          </p:cNvPr>
          <p:cNvSpPr>
            <a:spLocks noChangeAspect="1"/>
          </p:cNvSpPr>
          <p:nvPr/>
        </p:nvSpPr>
        <p:spPr>
          <a:xfrm>
            <a:off x="1521436" y="5003005"/>
            <a:ext cx="443096" cy="309563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07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uiExpand="1" build="p"/>
      <p:bldP spid="12" grpId="0" animBg="1"/>
      <p:bldP spid="13" grpId="0" uiExpand="1" build="p"/>
      <p:bldP spid="15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86A00B3-7D8F-30DD-ED31-5089EC9E6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993" y="3729296"/>
            <a:ext cx="7997932" cy="266035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80183E-8941-ABCC-C9ED-F94F89A47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849" y="886062"/>
            <a:ext cx="8099871" cy="267717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66" y="769964"/>
            <a:ext cx="1253413" cy="55961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Avant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64E0820-3A96-49C8-69D4-3F65ED27C370}"/>
              </a:ext>
            </a:extLst>
          </p:cNvPr>
          <p:cNvSpPr txBox="1">
            <a:spLocks/>
          </p:cNvSpPr>
          <p:nvPr/>
        </p:nvSpPr>
        <p:spPr>
          <a:xfrm>
            <a:off x="3114478" y="3880221"/>
            <a:ext cx="1253413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Après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30BA3F97-4B2D-CA17-DC19-18E9A80868F6}"/>
              </a:ext>
            </a:extLst>
          </p:cNvPr>
          <p:cNvSpPr/>
          <p:nvPr/>
        </p:nvSpPr>
        <p:spPr>
          <a:xfrm rot="16200000">
            <a:off x="1095570" y="1135972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0F604D8E-D018-1F7D-6435-FBC5C118ECD5}"/>
              </a:ext>
            </a:extLst>
          </p:cNvPr>
          <p:cNvSpPr/>
          <p:nvPr/>
        </p:nvSpPr>
        <p:spPr>
          <a:xfrm>
            <a:off x="7413564" y="3729296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B5AF35D-7047-9071-8F41-B72DC588580B}"/>
              </a:ext>
            </a:extLst>
          </p:cNvPr>
          <p:cNvCxnSpPr>
            <a:cxnSpLocks/>
          </p:cNvCxnSpPr>
          <p:nvPr/>
        </p:nvCxnSpPr>
        <p:spPr>
          <a:xfrm>
            <a:off x="4767943" y="4356219"/>
            <a:ext cx="2836506" cy="0"/>
          </a:xfrm>
          <a:prstGeom prst="straightConnector1">
            <a:avLst/>
          </a:prstGeom>
          <a:ln w="28575">
            <a:solidFill>
              <a:srgbClr val="C00000"/>
            </a:solidFill>
            <a:headEnd type="oval" w="lg" len="lg"/>
            <a:tailEnd type="triangle" w="lg" len="lg"/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109D0525-545C-3B2B-5A04-AE1D2E01F5BA}"/>
              </a:ext>
            </a:extLst>
          </p:cNvPr>
          <p:cNvSpPr txBox="1">
            <a:spLocks/>
          </p:cNvSpPr>
          <p:nvPr/>
        </p:nvSpPr>
        <p:spPr>
          <a:xfrm>
            <a:off x="212442" y="3768509"/>
            <a:ext cx="3172281" cy="21330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CTRL</a:t>
            </a:r>
            <a:br>
              <a:rPr lang="fr-FR" sz="2800" dirty="0">
                <a:solidFill>
                  <a:srgbClr val="FFFF00"/>
                </a:solidFill>
              </a:rPr>
            </a:br>
            <a:r>
              <a:rPr lang="fr-FR" dirty="0"/>
              <a:t>+</a:t>
            </a:r>
            <a:br>
              <a:rPr lang="fr-FR" dirty="0"/>
            </a:br>
            <a:r>
              <a:rPr lang="fr-FR" sz="2800" dirty="0">
                <a:solidFill>
                  <a:srgbClr val="FFFF00"/>
                </a:solidFill>
              </a:rPr>
              <a:t>MAJ</a:t>
            </a:r>
            <a:br>
              <a:rPr lang="fr-FR" sz="2800" dirty="0">
                <a:solidFill>
                  <a:srgbClr val="FFFF00"/>
                </a:solidFill>
              </a:rPr>
            </a:br>
            <a:r>
              <a:rPr lang="fr-FR" dirty="0"/>
              <a:t>+</a:t>
            </a:r>
            <a:br>
              <a:rPr lang="fr-FR" dirty="0"/>
            </a:br>
            <a:r>
              <a:rPr lang="fr-FR" sz="2800" dirty="0">
                <a:solidFill>
                  <a:srgbClr val="FFFF00"/>
                </a:solidFill>
              </a:rPr>
              <a:t>Flèche vers la droite</a:t>
            </a:r>
          </a:p>
        </p:txBody>
      </p:sp>
    </p:spTree>
    <p:extLst>
      <p:ext uri="{BB962C8B-B14F-4D97-AF65-F5344CB8AC3E}">
        <p14:creationId xmlns:p14="http://schemas.microsoft.com/office/powerpoint/2010/main" val="39705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2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uiExpand="1" build="p"/>
      <p:bldP spid="14" grpId="0" uiExpand="1" build="p"/>
      <p:bldP spid="18" grpId="0" animBg="1"/>
      <p:bldP spid="19" grpId="0" uiExpand="1" animBg="1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la totalité d’un tableau…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40" y="1441751"/>
            <a:ext cx="11526417" cy="91854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dans la première cellule appartenant au tableau à sélectionner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3A527C2-A129-B14C-2ED5-23D467B1963E}"/>
              </a:ext>
            </a:extLst>
          </p:cNvPr>
          <p:cNvGrpSpPr>
            <a:grpSpLocks noChangeAspect="1"/>
          </p:cNvGrpSpPr>
          <p:nvPr/>
        </p:nvGrpSpPr>
        <p:grpSpPr>
          <a:xfrm>
            <a:off x="1098379" y="3028278"/>
            <a:ext cx="9995242" cy="3708000"/>
            <a:chOff x="1525985" y="1557002"/>
            <a:chExt cx="9900000" cy="410400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996B494-AD66-E339-CD4A-A6A2DBAE8B18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33A53F-699B-CC11-3254-EDDA05705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34A0453-223A-1AF8-B476-2913CF00F52E}"/>
              </a:ext>
            </a:extLst>
          </p:cNvPr>
          <p:cNvSpPr>
            <a:spLocks noChangeAspect="1"/>
          </p:cNvSpPr>
          <p:nvPr/>
        </p:nvSpPr>
        <p:spPr>
          <a:xfrm>
            <a:off x="1521435" y="5376185"/>
            <a:ext cx="640740" cy="29119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47E9E59-6F21-5C64-CFB7-490A2386B5BA}"/>
              </a:ext>
            </a:extLst>
          </p:cNvPr>
          <p:cNvSpPr txBox="1">
            <a:spLocks/>
          </p:cNvSpPr>
          <p:nvPr/>
        </p:nvSpPr>
        <p:spPr>
          <a:xfrm>
            <a:off x="164839" y="2071094"/>
            <a:ext cx="11526417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Composer le raccourci clavier </a:t>
            </a: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28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A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41B099-A39C-0A43-9047-D4FCEC6BA1AC}"/>
              </a:ext>
            </a:extLst>
          </p:cNvPr>
          <p:cNvSpPr>
            <a:spLocks noChangeAspect="1"/>
          </p:cNvSpPr>
          <p:nvPr/>
        </p:nvSpPr>
        <p:spPr>
          <a:xfrm>
            <a:off x="2123012" y="4289858"/>
            <a:ext cx="340788" cy="29119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700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uiExpand="1" build="p"/>
      <p:bldP spid="12" grpId="0" animBg="1"/>
      <p:bldP spid="13" grpId="0" uiExpand="1" build="p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85B5D8A-8C7A-8A80-ED6A-7CFC0B5DA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087" y="3849232"/>
            <a:ext cx="7815471" cy="262164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5F552F-DB68-0A74-8191-7690CA513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326" y="863744"/>
            <a:ext cx="8087181" cy="268435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66" y="769964"/>
            <a:ext cx="1253413" cy="55961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Avant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64E0820-3A96-49C8-69D4-3F65ED27C370}"/>
              </a:ext>
            </a:extLst>
          </p:cNvPr>
          <p:cNvSpPr txBox="1">
            <a:spLocks/>
          </p:cNvSpPr>
          <p:nvPr/>
        </p:nvSpPr>
        <p:spPr>
          <a:xfrm>
            <a:off x="3114478" y="3880221"/>
            <a:ext cx="1253413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Après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30BA3F97-4B2D-CA17-DC19-18E9A80868F6}"/>
              </a:ext>
            </a:extLst>
          </p:cNvPr>
          <p:cNvSpPr/>
          <p:nvPr/>
        </p:nvSpPr>
        <p:spPr>
          <a:xfrm rot="16200000">
            <a:off x="1067577" y="1117310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0F604D8E-D018-1F7D-6435-FBC5C118ECD5}"/>
              </a:ext>
            </a:extLst>
          </p:cNvPr>
          <p:cNvSpPr/>
          <p:nvPr/>
        </p:nvSpPr>
        <p:spPr>
          <a:xfrm>
            <a:off x="7618837" y="3691841"/>
            <a:ext cx="410547" cy="42454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B5AF35D-7047-9071-8F41-B72DC588580B}"/>
              </a:ext>
            </a:extLst>
          </p:cNvPr>
          <p:cNvCxnSpPr>
            <a:cxnSpLocks/>
          </p:cNvCxnSpPr>
          <p:nvPr/>
        </p:nvCxnSpPr>
        <p:spPr>
          <a:xfrm>
            <a:off x="4702629" y="4439838"/>
            <a:ext cx="6895322" cy="1774350"/>
          </a:xfrm>
          <a:prstGeom prst="straightConnector1">
            <a:avLst/>
          </a:prstGeom>
          <a:ln w="28575">
            <a:solidFill>
              <a:srgbClr val="C00000"/>
            </a:solidFill>
            <a:headEnd type="oval" w="lg" len="lg"/>
            <a:tailEnd type="triangle" w="lg" len="lg"/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109D0525-545C-3B2B-5A04-AE1D2E01F5BA}"/>
              </a:ext>
            </a:extLst>
          </p:cNvPr>
          <p:cNvSpPr txBox="1">
            <a:spLocks/>
          </p:cNvSpPr>
          <p:nvPr/>
        </p:nvSpPr>
        <p:spPr>
          <a:xfrm>
            <a:off x="212442" y="4534374"/>
            <a:ext cx="3172281" cy="1251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CTRL</a:t>
            </a:r>
            <a:br>
              <a:rPr lang="fr-FR" sz="2800" dirty="0">
                <a:solidFill>
                  <a:srgbClr val="FFFF00"/>
                </a:solidFill>
              </a:rPr>
            </a:br>
            <a:r>
              <a:rPr lang="fr-FR" dirty="0"/>
              <a:t>+</a:t>
            </a:r>
            <a:br>
              <a:rPr lang="fr-FR" dirty="0"/>
            </a:br>
            <a:r>
              <a:rPr lang="fr-FR" sz="2800" dirty="0">
                <a:solidFill>
                  <a:srgbClr val="FFFF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05406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2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uiExpand="1" build="p"/>
      <p:bldP spid="14" grpId="0" uiExpand="1" build="p"/>
      <p:bldP spid="18" grpId="0" animBg="1"/>
      <p:bldP spid="19" grpId="0" uiExpand="1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96" y="975238"/>
            <a:ext cx="10310328" cy="55961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Les </a:t>
            </a:r>
            <a:r>
              <a:rPr lang="fr-FR" sz="2800" dirty="0">
                <a:solidFill>
                  <a:srgbClr val="FFFF00"/>
                </a:solidFill>
              </a:rPr>
              <a:t>cellules vides </a:t>
            </a:r>
            <a:r>
              <a:rPr lang="fr-FR" sz="2800" dirty="0"/>
              <a:t>ne gênent pas la sélection complète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16C4FA3-EEA6-A8D5-2FFF-8E7FA586CB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62544"/>
            <a:ext cx="12192000" cy="405542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AFAA025-B64F-F429-8F66-9C26CBD839E6}"/>
              </a:ext>
            </a:extLst>
          </p:cNvPr>
          <p:cNvSpPr/>
          <p:nvPr/>
        </p:nvSpPr>
        <p:spPr>
          <a:xfrm>
            <a:off x="5167313" y="3610947"/>
            <a:ext cx="3752752" cy="1129004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11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uiExpand="1" build="p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 RAPIDE AU CLAVIER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AC90A-F7EE-F5E6-FD42-46355AA21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96" y="975238"/>
            <a:ext cx="11457994" cy="55961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Cependant, une </a:t>
            </a:r>
            <a:r>
              <a:rPr lang="fr-FR" sz="2800" dirty="0">
                <a:solidFill>
                  <a:srgbClr val="FFFF00"/>
                </a:solidFill>
              </a:rPr>
              <a:t>ligne vide </a:t>
            </a:r>
            <a:r>
              <a:rPr lang="fr-FR" sz="2800" dirty="0"/>
              <a:t>ne permet pas d’effectuer la sélection complète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2FF288-F03C-3C72-6290-4F2F325869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99114"/>
            <a:ext cx="12192000" cy="403827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423C196-607F-9E26-442F-4D8AC7899507}"/>
              </a:ext>
            </a:extLst>
          </p:cNvPr>
          <p:cNvSpPr/>
          <p:nvPr/>
        </p:nvSpPr>
        <p:spPr>
          <a:xfrm>
            <a:off x="438538" y="3429000"/>
            <a:ext cx="11327363" cy="219269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677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uiExpand="1" build="p"/>
      <p:bldP spid="10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1644</TotalTime>
  <Words>417</Words>
  <Application>Microsoft Office PowerPoint</Application>
  <PresentationFormat>Grand écran</PresentationFormat>
  <Paragraphs>98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325</cp:revision>
  <dcterms:created xsi:type="dcterms:W3CDTF">2022-09-28T14:03:26Z</dcterms:created>
  <dcterms:modified xsi:type="dcterms:W3CDTF">2023-06-02T08:08:47Z</dcterms:modified>
</cp:coreProperties>
</file>