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60" r:id="rId3"/>
    <p:sldId id="261" r:id="rId4"/>
    <p:sldId id="266" r:id="rId5"/>
    <p:sldId id="267" r:id="rId6"/>
    <p:sldId id="268" r:id="rId7"/>
    <p:sldId id="262" r:id="rId8"/>
    <p:sldId id="263" r:id="rId9"/>
    <p:sldId id="269" r:id="rId10"/>
    <p:sldId id="270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7.xml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 et intérêt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obligatoires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optionnels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4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4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4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 et intérêt</a:t>
          </a: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obligatoires</a:t>
          </a:r>
        </a:p>
      </dsp:txBody>
      <dsp:txXfrm>
        <a:off x="1454061" y="1576143"/>
        <a:ext cx="5337261" cy="1258927"/>
      </dsp:txXfrm>
    </dsp:sp>
    <dsp:sp modelId="{DB8ABDAA-976A-4A84-A3C3-277080E19DCA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optionnels</a:t>
          </a:r>
        </a:p>
      </dsp:txBody>
      <dsp:txXfrm>
        <a:off x="1454061" y="3149803"/>
        <a:ext cx="5337261" cy="1258927"/>
      </dsp:txXfrm>
    </dsp:sp>
    <dsp:sp modelId="{C2FCE80A-DCA0-4D7F-8F72-19CB2337E588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16/02/2023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16/02/2023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32883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588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58560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6821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381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42838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0077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0549720"/>
              </p:ext>
            </p:extLst>
          </p:nvPr>
        </p:nvGraphicFramePr>
        <p:xfrm>
          <a:off x="5399055" y="13339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7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RECHERCHEX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90CA471-82E2-0438-2BB1-E3DBF85FE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455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2078263"/>
            <a:ext cx="10806404" cy="354809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b="1" dirty="0">
                <a:solidFill>
                  <a:srgbClr val="FFFF00"/>
                </a:solidFill>
              </a:rPr>
              <a:t>RECHERCHEX </a:t>
            </a:r>
            <a:r>
              <a:rPr lang="fr-FR" sz="3200" dirty="0"/>
              <a:t>permet de rechercher une valeur dans un tableau ou dans une liste.</a:t>
            </a:r>
          </a:p>
          <a:p>
            <a:pPr algn="just">
              <a:spcAft>
                <a:spcPts val="1200"/>
              </a:spcAft>
            </a:pPr>
            <a:endParaRPr lang="fr-FR" sz="3200" dirty="0"/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>
                <a:sym typeface="Wingdings" panose="05000000000000000000" pitchFamily="2" charset="2"/>
              </a:rPr>
              <a:t>Une fois cette dernière trouvée, il est possible d’extraire l’information correspondante située dans l’une des autres colonnes</a:t>
            </a:r>
            <a:r>
              <a:rPr lang="fr-FR" sz="3200" noProof="1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fr-FR" sz="3200" noProof="1">
                <a:sym typeface="Wingdings" panose="05000000000000000000" pitchFamily="2" charset="2"/>
              </a:rPr>
              <a:t>du tableau ou de la liste.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fr-FR" sz="32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RECHERCHEX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5250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 et intérêt…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1" y="5114045"/>
            <a:ext cx="12011999" cy="1427430"/>
          </a:xfrm>
        </p:spPr>
        <p:txBody>
          <a:bodyPr rtlCol="0">
            <a:normAutofit/>
          </a:bodyPr>
          <a:lstStyle/>
          <a:p>
            <a:pPr marL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2957513" algn="l"/>
              </a:tabLst>
            </a:pPr>
            <a:r>
              <a:rPr lang="fr-FR" sz="2400" dirty="0">
                <a:solidFill>
                  <a:srgbClr val="FFFF00"/>
                </a:solidFill>
              </a:rPr>
              <a:t>Valeur_cherchée</a:t>
            </a:r>
            <a:r>
              <a:rPr lang="fr-FR" sz="2400" dirty="0"/>
              <a:t> 	: Valeur à rechercher</a:t>
            </a: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2957513" algn="l"/>
                <a:tab pos="3135313" algn="l"/>
              </a:tabLst>
            </a:pPr>
            <a:r>
              <a:rPr lang="fr-FR" sz="2400" dirty="0">
                <a:solidFill>
                  <a:srgbClr val="FFFF00"/>
                </a:solidFill>
              </a:rPr>
              <a:t>Tableau_recherche</a:t>
            </a:r>
            <a:r>
              <a:rPr lang="fr-FR" sz="2400" dirty="0"/>
              <a:t> 	:	Colonne du tableau dans laquelle la recherche doit s’effectuer</a:t>
            </a: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None/>
              <a:tabLst>
                <a:tab pos="2957513" algn="l"/>
              </a:tabLst>
            </a:pPr>
            <a:r>
              <a:rPr lang="fr-FR" sz="2400" dirty="0">
                <a:solidFill>
                  <a:srgbClr val="FFFF00"/>
                </a:solidFill>
              </a:rPr>
              <a:t>Tableau_renvoyé</a:t>
            </a:r>
            <a:r>
              <a:rPr lang="fr-FR" sz="2400" dirty="0"/>
              <a:t> 	: Colonne du tableau contenant l’information à extraire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RECHERCHEX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25C4A5-B5C2-45AA-39AA-41AEB9A22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762" y="1591013"/>
            <a:ext cx="5176476" cy="31112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DBE5399E-B6C9-0E4A-6F48-8AE4E6F8543C}"/>
              </a:ext>
            </a:extLst>
          </p:cNvPr>
          <p:cNvSpPr txBox="1">
            <a:spLocks/>
          </p:cNvSpPr>
          <p:nvPr/>
        </p:nvSpPr>
        <p:spPr>
          <a:xfrm>
            <a:off x="0" y="80058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 obligatoires…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89732025-8409-A4A5-B9CB-EA994AC09E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99" y="5641475"/>
            <a:ext cx="12011999" cy="720000"/>
          </a:xfrm>
        </p:spPr>
        <p:txBody>
          <a:bodyPr rtlCol="0">
            <a:noAutofit/>
          </a:bodyPr>
          <a:lstStyle/>
          <a:p>
            <a:pPr marL="2062163" indent="-2062163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dirty="0">
                <a:solidFill>
                  <a:srgbClr val="FFFF00"/>
                </a:solidFill>
              </a:rPr>
              <a:t>Si_non_trouvé </a:t>
            </a:r>
            <a:r>
              <a:rPr lang="fr-FR" sz="2400" dirty="0"/>
              <a:t>: Texte qui apparaît lorsque la valeur n’a pas été trouvée dans le tableau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RECHERCHEX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C0AA48-C30F-B3D3-52CD-7244E91F1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130" y="1744463"/>
            <a:ext cx="5989741" cy="36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05DC265-942C-138C-FFE3-9C7EC46E751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 optionnels…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AF3FA6-AE1C-BDD5-6E44-68CB97470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901" y="4168349"/>
            <a:ext cx="11942100" cy="450309"/>
          </a:xfrm>
        </p:spPr>
        <p:txBody>
          <a:bodyPr rtlCol="0"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dirty="0">
                <a:solidFill>
                  <a:srgbClr val="FFFF00"/>
                </a:solidFill>
              </a:rPr>
              <a:t>Mode_correspondance </a:t>
            </a:r>
            <a:endParaRPr lang="fr-FR" sz="2400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RECHERCHEX</a:t>
            </a: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2A4CB822-0CE2-65DC-047E-07E228290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7353"/>
              </p:ext>
            </p:extLst>
          </p:nvPr>
        </p:nvGraphicFramePr>
        <p:xfrm>
          <a:off x="858584" y="4651538"/>
          <a:ext cx="11016952" cy="1767840"/>
        </p:xfrm>
        <a:graphic>
          <a:graphicData uri="http://schemas.openxmlformats.org/drawingml/2006/table">
            <a:tbl>
              <a:tblPr bandRow="1"/>
              <a:tblGrid>
                <a:gridCol w="742783">
                  <a:extLst>
                    <a:ext uri="{9D8B030D-6E8A-4147-A177-3AD203B41FA5}">
                      <a16:colId xmlns:a16="http://schemas.microsoft.com/office/drawing/2014/main" val="847216560"/>
                    </a:ext>
                  </a:extLst>
                </a:gridCol>
                <a:gridCol w="10274169">
                  <a:extLst>
                    <a:ext uri="{9D8B030D-6E8A-4147-A177-3AD203B41FA5}">
                      <a16:colId xmlns:a16="http://schemas.microsoft.com/office/drawing/2014/main" val="20525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rgbClr val="FFFF00"/>
                          </a:solidFill>
                          <a:effectLst/>
                        </a:rPr>
                        <a:t>0</a:t>
                      </a:r>
                      <a:endParaRPr lang="fr-FR" sz="2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Si aucun élément n'est trouvé, la fonction retourne </a:t>
                      </a:r>
                      <a:r>
                        <a:rPr lang="fr-FR" sz="1600" kern="1200" dirty="0">
                          <a:solidFill>
                            <a:srgbClr val="FFFF00"/>
                          </a:solidFill>
                          <a:effectLst/>
                        </a:rPr>
                        <a:t>#N/A</a:t>
                      </a:r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. Il s’agit de la valeur </a:t>
                      </a:r>
                      <a:r>
                        <a:rPr lang="fr-FR" sz="1600" kern="1200" dirty="0">
                          <a:solidFill>
                            <a:srgbClr val="FFFF00"/>
                          </a:solidFill>
                          <a:effectLst/>
                        </a:rPr>
                        <a:t>par défaut</a:t>
                      </a:r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97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rgbClr val="FFFF00"/>
                          </a:solidFill>
                          <a:effectLst/>
                        </a:rPr>
                        <a:t>-1</a:t>
                      </a:r>
                      <a:endParaRPr lang="fr-FR" sz="2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Si aucun élément n'est trouvé, la fonction retourne la valeur inférieure suivante.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26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endParaRPr lang="fr-FR" sz="2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Si aucun élément n'est trouvé, la fonction retourne la valeur supérieure suivante.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96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rgbClr val="FFFF00"/>
                          </a:solidFill>
                          <a:effectLst/>
                        </a:rPr>
                        <a:t>2</a:t>
                      </a:r>
                      <a:endParaRPr lang="fr-FR" sz="2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Recherche une correspondance générique * </a:t>
                      </a:r>
                      <a:r>
                        <a:rPr lang="fr-FR" sz="1400" kern="1200" dirty="0">
                          <a:solidFill>
                            <a:schemeClr val="bg1"/>
                          </a:solidFill>
                          <a:effectLst/>
                        </a:rPr>
                        <a:t>(Remplace un ou plusieurs caractères)</a:t>
                      </a:r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, ? </a:t>
                      </a:r>
                      <a:r>
                        <a:rPr lang="fr-FR" sz="1400" kern="1200" dirty="0">
                          <a:solidFill>
                            <a:schemeClr val="bg1"/>
                          </a:solidFill>
                          <a:effectLst/>
                        </a:rPr>
                        <a:t>(Remplace un caractère)</a:t>
                      </a:r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, et ~ </a:t>
                      </a:r>
                      <a:r>
                        <a:rPr lang="fr-FR" sz="1400" kern="1200" dirty="0">
                          <a:solidFill>
                            <a:schemeClr val="bg1"/>
                          </a:solidFill>
                          <a:effectLst/>
                        </a:rPr>
                        <a:t>(échapper l’un de ces 3 caractères *,?~)</a:t>
                      </a:r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22053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1AA514A-12BF-1DA1-8399-CD39761F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044" y="916479"/>
            <a:ext cx="5390771" cy="324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D11BD86-4346-2D21-E6E8-4F3B33ECA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0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23" y="4808461"/>
            <a:ext cx="12011999" cy="386244"/>
          </a:xfrm>
        </p:spPr>
        <p:txBody>
          <a:bodyPr rtlCol="0">
            <a:normAutofit fontScale="92500" lnSpcReduction="1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dirty="0">
                <a:solidFill>
                  <a:srgbClr val="FFFF00"/>
                </a:solidFill>
              </a:rPr>
              <a:t>Mode_recherche </a:t>
            </a:r>
            <a:endParaRPr lang="fr-FR" sz="2400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RECHERCHEX</a:t>
            </a: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2A4CB822-0CE2-65DC-047E-07E228290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689739"/>
              </p:ext>
            </p:extLst>
          </p:nvPr>
        </p:nvGraphicFramePr>
        <p:xfrm>
          <a:off x="692835" y="5320507"/>
          <a:ext cx="11016952" cy="767080"/>
        </p:xfrm>
        <a:graphic>
          <a:graphicData uri="http://schemas.openxmlformats.org/drawingml/2006/table">
            <a:tbl>
              <a:tblPr bandRow="1"/>
              <a:tblGrid>
                <a:gridCol w="742783">
                  <a:extLst>
                    <a:ext uri="{9D8B030D-6E8A-4147-A177-3AD203B41FA5}">
                      <a16:colId xmlns:a16="http://schemas.microsoft.com/office/drawing/2014/main" val="847216560"/>
                    </a:ext>
                  </a:extLst>
                </a:gridCol>
                <a:gridCol w="10274169">
                  <a:extLst>
                    <a:ext uri="{9D8B030D-6E8A-4147-A177-3AD203B41FA5}">
                      <a16:colId xmlns:a16="http://schemas.microsoft.com/office/drawing/2014/main" val="20525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kern="1200" dirty="0">
                          <a:solidFill>
                            <a:srgbClr val="FFFF00"/>
                          </a:solidFill>
                          <a:effectLst/>
                        </a:rPr>
                        <a:t>1</a:t>
                      </a:r>
                      <a:endParaRPr lang="fr-FR" sz="1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Effectue une recherche à partir du premier élément. Il s’agit de la valeur </a:t>
                      </a:r>
                      <a:r>
                        <a:rPr lang="fr-FR" sz="1600" kern="1200" dirty="0">
                          <a:solidFill>
                            <a:srgbClr val="FFFF00"/>
                          </a:solidFill>
                          <a:effectLst/>
                        </a:rPr>
                        <a:t>par défaut</a:t>
                      </a:r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97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solidFill>
                            <a:srgbClr val="FFFF00"/>
                          </a:solidFill>
                          <a:effectLst/>
                        </a:rPr>
                        <a:t>-1</a:t>
                      </a:r>
                      <a:endParaRPr lang="fr-FR" sz="1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kern="1200" dirty="0">
                          <a:solidFill>
                            <a:schemeClr val="bg1"/>
                          </a:solidFill>
                          <a:effectLst/>
                        </a:rPr>
                        <a:t>Effectue une recherche inversée en commençant par le dernier élément.</a:t>
                      </a:r>
                      <a:endParaRPr lang="fr-F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26215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90E1D162-9CB8-8549-AF6F-5D33231A5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909" y="1153953"/>
            <a:ext cx="5604806" cy="33686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FC37437-9324-CBBD-FAC0-89A95C791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1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RECHERCHEX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1173DD-28F0-D7B8-8429-FDF3777A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0" y="1281445"/>
            <a:ext cx="10698015" cy="53988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de la </a:t>
            </a:r>
            <a:r>
              <a:rPr lang="fr-FR" sz="2400" dirty="0">
                <a:solidFill>
                  <a:srgbClr val="FFFF00"/>
                </a:solidFill>
              </a:rPr>
              <a:t>désignation</a:t>
            </a:r>
            <a:r>
              <a:rPr lang="fr-FR" sz="2400" dirty="0"/>
              <a:t> pour le code </a:t>
            </a:r>
            <a:r>
              <a:rPr lang="fr-FR" sz="2400" dirty="0">
                <a:solidFill>
                  <a:srgbClr val="FFFF00"/>
                </a:solidFill>
              </a:rPr>
              <a:t>A005</a:t>
            </a:r>
            <a:r>
              <a:rPr lang="fr-FR" sz="2400" dirty="0"/>
              <a:t> </a:t>
            </a:r>
            <a:r>
              <a:rPr lang="fr-FR" sz="2400" dirty="0">
                <a:sym typeface="Wingdings" panose="05000000000000000000" pitchFamily="2" charset="2"/>
              </a:rPr>
              <a:t></a:t>
            </a:r>
            <a:endParaRPr lang="fr-FR" sz="2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A64AE9-2868-91F9-90ED-0C11857AB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23" y="1821331"/>
            <a:ext cx="10406952" cy="46725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0F05847-5C80-DC87-5D31-1607B7156937}"/>
              </a:ext>
            </a:extLst>
          </p:cNvPr>
          <p:cNvSpPr txBox="1">
            <a:spLocks/>
          </p:cNvSpPr>
          <p:nvPr/>
        </p:nvSpPr>
        <p:spPr>
          <a:xfrm>
            <a:off x="-1" y="72182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n°1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5ACDBBCC-E317-A5AD-B5C5-BBA2562429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9" grpId="0" build="p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RECHERCHEX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BABB6DC-F96A-371D-8D8E-6BB98C5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82" y="1197407"/>
            <a:ext cx="11591555" cy="57424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de la </a:t>
            </a:r>
            <a:r>
              <a:rPr lang="fr-FR" sz="2400" dirty="0">
                <a:solidFill>
                  <a:srgbClr val="FFFF00"/>
                </a:solidFill>
              </a:rPr>
              <a:t>référence article </a:t>
            </a:r>
            <a:r>
              <a:rPr lang="fr-FR" sz="2400" dirty="0"/>
              <a:t>pour la désignation </a:t>
            </a:r>
            <a:r>
              <a:rPr lang="fr-FR" sz="2400" dirty="0">
                <a:solidFill>
                  <a:srgbClr val="FFFF00"/>
                </a:solidFill>
              </a:rPr>
              <a:t>DESIGNATION 08</a:t>
            </a:r>
            <a:r>
              <a:rPr lang="fr-FR" sz="2400" dirty="0"/>
              <a:t> </a:t>
            </a:r>
            <a:r>
              <a:rPr lang="fr-FR" sz="2400" dirty="0">
                <a:sym typeface="Wingdings" panose="05000000000000000000" pitchFamily="2" charset="2"/>
              </a:rPr>
              <a:t></a:t>
            </a:r>
            <a:endParaRPr lang="fr-FR" sz="24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63DFE55-AC7F-8ECB-3689-CC4AFF48E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90" y="1973834"/>
            <a:ext cx="10585937" cy="44876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5E89C8F-8B06-8E07-853A-5FBD2B6A7DDE}"/>
              </a:ext>
            </a:extLst>
          </p:cNvPr>
          <p:cNvSpPr txBox="1">
            <a:spLocks/>
          </p:cNvSpPr>
          <p:nvPr/>
        </p:nvSpPr>
        <p:spPr>
          <a:xfrm>
            <a:off x="-1" y="72182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n°2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96129A3-A41E-F547-7221-4D8F5EC4C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build="p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RECHERCHEX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BABB6DC-F96A-371D-8D8E-6BB98C5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770" y="1281445"/>
            <a:ext cx="11591555" cy="57424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du </a:t>
            </a:r>
            <a:r>
              <a:rPr lang="fr-FR" sz="2400" dirty="0">
                <a:solidFill>
                  <a:srgbClr val="FFFF00"/>
                </a:solidFill>
              </a:rPr>
              <a:t>prix unitaire </a:t>
            </a:r>
            <a:r>
              <a:rPr lang="fr-FR" sz="2400" dirty="0"/>
              <a:t>pour la désignation </a:t>
            </a:r>
            <a:r>
              <a:rPr lang="fr-FR" sz="2400" dirty="0">
                <a:solidFill>
                  <a:srgbClr val="FFFF00"/>
                </a:solidFill>
              </a:rPr>
              <a:t>DESIGNATION 08 </a:t>
            </a:r>
            <a:r>
              <a:rPr lang="fr-FR" sz="2400" dirty="0">
                <a:sym typeface="Wingdings" panose="05000000000000000000" pitchFamily="2" charset="2"/>
              </a:rPr>
              <a:t>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C23A4F-E0F3-222D-2BBB-D57DD7BA0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95" y="2088952"/>
            <a:ext cx="10336780" cy="4381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AF139A7-085D-BFCB-BDBC-DB5F5922CCD2}"/>
              </a:ext>
            </a:extLst>
          </p:cNvPr>
          <p:cNvSpPr txBox="1">
            <a:spLocks/>
          </p:cNvSpPr>
          <p:nvPr/>
        </p:nvSpPr>
        <p:spPr>
          <a:xfrm>
            <a:off x="-1" y="72182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n°3</a:t>
            </a:r>
          </a:p>
        </p:txBody>
      </p:sp>
      <p:pic>
        <p:nvPicPr>
          <p:cNvPr id="4" name="Graphique 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509454CE-C756-E58B-A6CC-C9D5A88F4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8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build="p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RECHERCHEX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BABB6DC-F96A-371D-8D8E-6BB98C5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253452"/>
            <a:ext cx="11691257" cy="57424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du </a:t>
            </a:r>
            <a:r>
              <a:rPr lang="fr-FR" sz="2400" dirty="0">
                <a:solidFill>
                  <a:srgbClr val="FFFF00"/>
                </a:solidFill>
              </a:rPr>
              <a:t>prix unitaire </a:t>
            </a:r>
            <a:r>
              <a:rPr lang="fr-FR" sz="2400" dirty="0"/>
              <a:t>pour la désignation inexistante </a:t>
            </a:r>
            <a:r>
              <a:rPr lang="fr-FR" sz="2400" dirty="0">
                <a:solidFill>
                  <a:srgbClr val="FFFF00"/>
                </a:solidFill>
              </a:rPr>
              <a:t>DESIGNATION 15 </a:t>
            </a:r>
            <a:r>
              <a:rPr lang="fr-FR" sz="2400" dirty="0">
                <a:sym typeface="Wingdings" panose="05000000000000000000" pitchFamily="2" charset="2"/>
              </a:rPr>
              <a:t></a:t>
            </a:r>
            <a:endParaRPr lang="fr-FR" sz="24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8784621-F82B-36FE-6B7C-B87864A9A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49" y="1992234"/>
            <a:ext cx="10466042" cy="44574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D231BD2E-5B3B-FC4D-C926-0717C223D83F}"/>
              </a:ext>
            </a:extLst>
          </p:cNvPr>
          <p:cNvSpPr txBox="1">
            <a:spLocks/>
          </p:cNvSpPr>
          <p:nvPr/>
        </p:nvSpPr>
        <p:spPr>
          <a:xfrm>
            <a:off x="-1" y="69383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n°4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983A3FC-7BD5-5511-E129-A5B79D589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8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build="p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536</TotalTime>
  <Words>337</Words>
  <Application>Microsoft Office PowerPoint</Application>
  <PresentationFormat>Grand écran</PresentationFormat>
  <Paragraphs>67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RECHERCHEX</vt:lpstr>
      <vt:lpstr>RECHERCHEX</vt:lpstr>
      <vt:lpstr>RECHERCHEX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182</cp:revision>
  <dcterms:created xsi:type="dcterms:W3CDTF">2022-09-28T14:03:26Z</dcterms:created>
  <dcterms:modified xsi:type="dcterms:W3CDTF">2023-02-16T09:08:29Z</dcterms:modified>
</cp:coreProperties>
</file>