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8" r:id="rId2"/>
    <p:sldId id="260" r:id="rId3"/>
    <p:sldId id="279" r:id="rId4"/>
    <p:sldId id="281" r:id="rId5"/>
    <p:sldId id="282" r:id="rId6"/>
    <p:sldId id="283" r:id="rId7"/>
    <p:sldId id="284" r:id="rId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Préambule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Protection d’une plage de cellules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2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Préambule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972542"/>
        <a:ext cx="4717563" cy="1795462"/>
      </dsp:txXfrm>
    </dsp:sp>
    <dsp:sp modelId="{FA3369E0-5B38-4FDD-A9F5-22B9810A03F7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Protection d’une plage de cellules</a:t>
          </a: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17/03/2023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17/03/2023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85333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0642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41602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51155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76534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20917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slide" Target="slide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2914426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08329"/>
            <a:ext cx="5399055" cy="1143383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PROTECTION 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MULTI-UTILISATEUR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345D8643-ADC6-D550-E34A-0E0CE149A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825" y="221549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16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9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FBC0E14B-D0EF-9F19-CBB5-42A5431E7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9853" y="3512041"/>
            <a:ext cx="6612294" cy="30623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992" y="1409099"/>
            <a:ext cx="10806404" cy="763301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Excel propose une fonctionnalité qui permet de protéger des groupes de cellules distincts en fonction de plusieurs utilisateurs</a:t>
            </a:r>
            <a:r>
              <a:rPr lang="fr-FR" sz="2400" noProof="1"/>
              <a:t>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PROTECTION MULTI-UTILISATEUR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6DF7905-7787-F034-3CB6-3DB3F74CE5D3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Préambule…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2AF3D806-C530-DBC3-7B39-9765D05F1C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732DE852-8BDC-4B0C-BDE1-A3DD38C3AA44}"/>
              </a:ext>
            </a:extLst>
          </p:cNvPr>
          <p:cNvSpPr txBox="1">
            <a:spLocks/>
          </p:cNvSpPr>
          <p:nvPr/>
        </p:nvSpPr>
        <p:spPr>
          <a:xfrm>
            <a:off x="408992" y="2262310"/>
            <a:ext cx="10806404" cy="11247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Dans l’exemple suivant, </a:t>
            </a:r>
            <a:r>
              <a:rPr lang="fr-FR" sz="2400" dirty="0">
                <a:solidFill>
                  <a:srgbClr val="00B050"/>
                </a:solidFill>
              </a:rPr>
              <a:t>Pierre</a:t>
            </a:r>
            <a:r>
              <a:rPr lang="fr-FR" sz="2400" dirty="0"/>
              <a:t> pourra saisir dans les cellules dont le </a:t>
            </a:r>
            <a:r>
              <a:rPr lang="fr-FR" sz="2400" dirty="0">
                <a:solidFill>
                  <a:srgbClr val="00B050"/>
                </a:solidFill>
              </a:rPr>
              <a:t>fond est vert </a:t>
            </a:r>
            <a:r>
              <a:rPr lang="fr-FR" sz="2400" dirty="0"/>
              <a:t>alors que </a:t>
            </a:r>
            <a:r>
              <a:rPr lang="fr-FR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Corinne</a:t>
            </a:r>
            <a:r>
              <a:rPr lang="fr-FR" sz="2400" dirty="0"/>
              <a:t> ne pourra saisir que dans les cellules dont le </a:t>
            </a:r>
            <a:r>
              <a:rPr lang="fr-FR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fond est violet</a:t>
            </a:r>
            <a:r>
              <a:rPr lang="fr-FR" sz="2400" dirty="0"/>
              <a:t>. Les cellules dont le fond est </a:t>
            </a:r>
            <a:r>
              <a:rPr lang="fr-FR" sz="2400" dirty="0">
                <a:solidFill>
                  <a:srgbClr val="FF9966"/>
                </a:solidFill>
              </a:rPr>
              <a:t>orange</a:t>
            </a:r>
            <a:r>
              <a:rPr lang="fr-FR" sz="2400" dirty="0"/>
              <a:t> seront systématiquement protégées </a:t>
            </a:r>
            <a:r>
              <a:rPr lang="fr-FR" sz="2400" dirty="0">
                <a:solidFill>
                  <a:srgbClr val="FF9966"/>
                </a:solidFill>
              </a:rPr>
              <a:t>quel que soit l’utilisateur</a:t>
            </a:r>
            <a:r>
              <a:rPr lang="fr-FR" sz="2400" dirty="0"/>
              <a:t>.</a:t>
            </a:r>
            <a:endParaRPr lang="fr-FR" sz="2400" noProof="1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51650D7-EA1E-FB04-7DA0-311B24D8B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00" y="5074329"/>
            <a:ext cx="11988000" cy="120529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36A490F-E28A-A8C5-F723-12B667075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022" y="1872771"/>
            <a:ext cx="5045092" cy="22877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276091"/>
            <a:ext cx="12191999" cy="494575"/>
          </a:xfrm>
        </p:spPr>
        <p:txBody>
          <a:bodyPr rtlCol="0">
            <a:noAutofit/>
          </a:bodyPr>
          <a:lstStyle/>
          <a:p>
            <a:pPr marL="93663" lvl="1" indent="9525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Sélectionner le premier groupe de cellules en fond vert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 MULTI-UTILISATEUR</a:t>
            </a:r>
            <a:endParaRPr lang="fr-FR" dirty="0"/>
          </a:p>
        </p:txBody>
      </p:sp>
      <p:pic>
        <p:nvPicPr>
          <p:cNvPr id="3" name="Graphique 2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64BE0ECE-E750-2699-3E10-2DDEB6F582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F188714-2B22-7EDF-E723-FAD6C4C209FD}"/>
              </a:ext>
            </a:extLst>
          </p:cNvPr>
          <p:cNvSpPr txBox="1">
            <a:spLocks/>
          </p:cNvSpPr>
          <p:nvPr/>
        </p:nvSpPr>
        <p:spPr>
          <a:xfrm>
            <a:off x="1" y="4260254"/>
            <a:ext cx="12191998" cy="494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lvl="1" indent="9525" algn="just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Révision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Autoriser la modification des plages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3BB7297-1365-6C72-BAB6-778A5BF697FF}"/>
              </a:ext>
            </a:extLst>
          </p:cNvPr>
          <p:cNvSpPr txBox="1">
            <a:spLocks/>
          </p:cNvSpPr>
          <p:nvPr/>
        </p:nvSpPr>
        <p:spPr>
          <a:xfrm>
            <a:off x="0" y="727171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Protection d’une plage de cellules…</a:t>
            </a:r>
          </a:p>
        </p:txBody>
      </p: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430B3ED1-F390-9A3D-B731-84E5547CA81F}"/>
              </a:ext>
            </a:extLst>
          </p:cNvPr>
          <p:cNvSpPr/>
          <p:nvPr/>
        </p:nvSpPr>
        <p:spPr>
          <a:xfrm rot="10800000" flipH="1" flipV="1">
            <a:off x="2920542" y="2985005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591AD131-5EE6-48DC-E75F-F2DD5C6D9056}"/>
              </a:ext>
            </a:extLst>
          </p:cNvPr>
          <p:cNvSpPr/>
          <p:nvPr/>
        </p:nvSpPr>
        <p:spPr>
          <a:xfrm rot="16200000" flipH="1" flipV="1">
            <a:off x="4261650" y="4701029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93D1A8-A8CD-61B5-A5A6-07B3571E8569}"/>
              </a:ext>
            </a:extLst>
          </p:cNvPr>
          <p:cNvSpPr>
            <a:spLocks noChangeAspect="1"/>
          </p:cNvSpPr>
          <p:nvPr/>
        </p:nvSpPr>
        <p:spPr>
          <a:xfrm flipH="1">
            <a:off x="9857207" y="5389160"/>
            <a:ext cx="1254483" cy="725293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7D8FC4-539F-918D-4D92-8CB7EEC96A54}"/>
              </a:ext>
            </a:extLst>
          </p:cNvPr>
          <p:cNvSpPr>
            <a:spLocks noChangeAspect="1"/>
          </p:cNvSpPr>
          <p:nvPr/>
        </p:nvSpPr>
        <p:spPr>
          <a:xfrm flipH="1">
            <a:off x="3439926" y="2450538"/>
            <a:ext cx="1881373" cy="1645212"/>
          </a:xfrm>
          <a:prstGeom prst="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  <a:effectLst>
            <a:glow rad="63500">
              <a:schemeClr val="tx1">
                <a:lumMod val="95000"/>
                <a:lumOff val="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63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 animBg="1"/>
      <p:bldP spid="6" grpId="0" uiExpand="1" build="p"/>
      <p:bldP spid="8" grpId="0" build="p"/>
      <p:bldP spid="2" grpId="0" animBg="1"/>
      <p:bldP spid="9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 MULTI-UTILISATEUR</a:t>
            </a:r>
            <a:endParaRPr lang="fr-FR" dirty="0"/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4BE0ECE-E750-2699-3E10-2DDEB6F58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4632B98-BFE7-E6EE-44BE-5D1745A8D89F}"/>
              </a:ext>
            </a:extLst>
          </p:cNvPr>
          <p:cNvSpPr txBox="1">
            <a:spLocks/>
          </p:cNvSpPr>
          <p:nvPr/>
        </p:nvSpPr>
        <p:spPr>
          <a:xfrm>
            <a:off x="0" y="813421"/>
            <a:ext cx="11563739" cy="4698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lvl="1" indent="9525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000" dirty="0"/>
              <a:t>Cliquer sur le bouton </a:t>
            </a:r>
            <a:r>
              <a:rPr lang="fr-FR" sz="3000" dirty="0">
                <a:solidFill>
                  <a:srgbClr val="FFFF00"/>
                </a:solidFill>
              </a:rPr>
              <a:t>Nouvelle….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EDFB8C3F-6A4A-834B-C3FE-60A7F1D1F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663987"/>
            <a:ext cx="11563739" cy="917344"/>
          </a:xfrm>
        </p:spPr>
        <p:txBody>
          <a:bodyPr rtlCol="0">
            <a:noAutofit/>
          </a:bodyPr>
          <a:lstStyle/>
          <a:p>
            <a:pPr marL="93663" lvl="1" indent="9525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000" dirty="0"/>
              <a:t>Entrer un titre </a:t>
            </a:r>
            <a:r>
              <a:rPr lang="fr-FR" sz="2000" dirty="0"/>
              <a:t>(ex. Prénom de la personne autorisée à saisir)</a:t>
            </a:r>
            <a:r>
              <a:rPr lang="fr-FR" sz="3000" dirty="0"/>
              <a:t> puis un mot de passe. Cliquer ensuite sur </a:t>
            </a:r>
            <a:r>
              <a:rPr lang="fr-FR" sz="3000" dirty="0">
                <a:solidFill>
                  <a:srgbClr val="FFFF00"/>
                </a:solidFill>
              </a:rPr>
              <a:t>OK</a:t>
            </a:r>
          </a:p>
        </p:txBody>
      </p:sp>
      <p:pic>
        <p:nvPicPr>
          <p:cNvPr id="17" name="Image 16" descr="Une image contenant texte&#10;&#10;Description générée automatiquement">
            <a:extLst>
              <a:ext uri="{FF2B5EF4-FFF2-40B4-BE49-F238E27FC236}">
                <a16:creationId xmlns:a16="http://schemas.microsoft.com/office/drawing/2014/main" id="{B611929F-9149-7F79-F916-F407C6C737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8566" y="4233506"/>
            <a:ext cx="4032000" cy="24361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1C28B7-478F-B4E0-505A-44C682AC3A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1479" y="813424"/>
            <a:ext cx="4032000" cy="279856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C025CD55-8867-F6A8-B034-B9E363893416}"/>
              </a:ext>
            </a:extLst>
          </p:cNvPr>
          <p:cNvSpPr/>
          <p:nvPr/>
        </p:nvSpPr>
        <p:spPr>
          <a:xfrm rot="10800000" flipV="1">
            <a:off x="9474148" y="1411811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A28D99E2-D2FC-B41D-0A94-B5AAE09BE4C4}"/>
              </a:ext>
            </a:extLst>
          </p:cNvPr>
          <p:cNvSpPr/>
          <p:nvPr/>
        </p:nvSpPr>
        <p:spPr>
          <a:xfrm rot="10800000" flipH="1" flipV="1">
            <a:off x="5187458" y="4828758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902A4B-6912-5F67-DD9B-C2F983849953}"/>
              </a:ext>
            </a:extLst>
          </p:cNvPr>
          <p:cNvSpPr>
            <a:spLocks noChangeAspect="1"/>
          </p:cNvSpPr>
          <p:nvPr/>
        </p:nvSpPr>
        <p:spPr>
          <a:xfrm flipH="1">
            <a:off x="5661022" y="4905375"/>
            <a:ext cx="3841752" cy="245475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889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 uiExpand="1" build="p"/>
      <p:bldP spid="16" grpId="0" uiExpand="1" build="p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 MULTI-UTILISATEUR</a:t>
            </a:r>
            <a:endParaRPr lang="fr-FR" dirty="0"/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4BE0ECE-E750-2699-3E10-2DDEB6F58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4632B98-BFE7-E6EE-44BE-5D1745A8D89F}"/>
              </a:ext>
            </a:extLst>
          </p:cNvPr>
          <p:cNvSpPr txBox="1">
            <a:spLocks/>
          </p:cNvSpPr>
          <p:nvPr/>
        </p:nvSpPr>
        <p:spPr>
          <a:xfrm>
            <a:off x="0" y="826110"/>
            <a:ext cx="11563739" cy="491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lvl="1" indent="9525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000" dirty="0"/>
              <a:t>Entrer une seconde fois le mot de passe puis valider par </a:t>
            </a:r>
            <a:r>
              <a:rPr lang="fr-FR" sz="3000" dirty="0">
                <a:solidFill>
                  <a:srgbClr val="FFFF00"/>
                </a:solidFill>
              </a:rPr>
              <a:t>OK</a:t>
            </a:r>
            <a:endParaRPr lang="fr-FR" sz="3000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E096AA3-12A3-8041-ADEF-14655A2331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4000" y="1317160"/>
            <a:ext cx="3204000" cy="218212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F3CD730E-56B7-56DA-5583-2A584BBA1884}"/>
              </a:ext>
            </a:extLst>
          </p:cNvPr>
          <p:cNvSpPr txBox="1">
            <a:spLocks/>
          </p:cNvSpPr>
          <p:nvPr/>
        </p:nvSpPr>
        <p:spPr>
          <a:xfrm>
            <a:off x="0" y="3544835"/>
            <a:ext cx="11563739" cy="491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lvl="1" indent="9525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000" dirty="0"/>
              <a:t>La plage de cellules apparaît dans la boite de dialogue. Valider par </a:t>
            </a:r>
            <a:r>
              <a:rPr lang="fr-FR" sz="3000" dirty="0">
                <a:solidFill>
                  <a:srgbClr val="FFFF00"/>
                </a:solidFill>
              </a:rPr>
              <a:t>OK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01B47FE-ED7D-41F7-5FCC-D98E30FBEF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2367" y="4035884"/>
            <a:ext cx="3708000" cy="25736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63C9A2FF-18A7-E7D6-7622-B5A54AE35D0D}"/>
              </a:ext>
            </a:extLst>
          </p:cNvPr>
          <p:cNvSpPr/>
          <p:nvPr/>
        </p:nvSpPr>
        <p:spPr>
          <a:xfrm rot="10800000" flipH="1" flipV="1">
            <a:off x="4020436" y="4805077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F4C44-2444-8A64-8BA7-749EEE55996A}"/>
              </a:ext>
            </a:extLst>
          </p:cNvPr>
          <p:cNvSpPr>
            <a:spLocks noChangeAspect="1"/>
          </p:cNvSpPr>
          <p:nvPr/>
        </p:nvSpPr>
        <p:spPr>
          <a:xfrm flipH="1">
            <a:off x="4464844" y="4881694"/>
            <a:ext cx="2740818" cy="245475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925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 uiExpand="1" build="p"/>
      <p:bldP spid="19" grpId="0" uiExpand="1" build="p"/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 MULTI-UTILISATEUR</a:t>
            </a:r>
            <a:endParaRPr lang="fr-FR" dirty="0"/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4BE0ECE-E750-2699-3E10-2DDEB6F58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4632B98-BFE7-E6EE-44BE-5D1745A8D89F}"/>
              </a:ext>
            </a:extLst>
          </p:cNvPr>
          <p:cNvSpPr txBox="1">
            <a:spLocks/>
          </p:cNvSpPr>
          <p:nvPr/>
        </p:nvSpPr>
        <p:spPr>
          <a:xfrm>
            <a:off x="0" y="826110"/>
            <a:ext cx="11563739" cy="491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lvl="1" indent="9525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000" dirty="0"/>
              <a:t>Procéder ensuite de la même façon pour la seconde plage de cellules</a:t>
            </a:r>
            <a:endParaRPr lang="fr-FR" sz="3000" dirty="0">
              <a:solidFill>
                <a:srgbClr val="FFFF00"/>
              </a:solidFill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4E6F490-C45F-2BFF-5E23-8E8ED5C9E336}"/>
              </a:ext>
            </a:extLst>
          </p:cNvPr>
          <p:cNvSpPr txBox="1">
            <a:spLocks/>
          </p:cNvSpPr>
          <p:nvPr/>
        </p:nvSpPr>
        <p:spPr>
          <a:xfrm>
            <a:off x="-1" y="4100495"/>
            <a:ext cx="11563739" cy="491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lvl="1" indent="9525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3000" dirty="0"/>
              <a:t>Sélectionner l’onglet </a:t>
            </a:r>
            <a:r>
              <a:rPr lang="fr-FR" sz="3000" dirty="0">
                <a:solidFill>
                  <a:srgbClr val="FFFF00"/>
                </a:solidFill>
              </a:rPr>
              <a:t>Révision</a:t>
            </a:r>
            <a:r>
              <a:rPr lang="fr-FR" sz="3000" dirty="0"/>
              <a:t> puis cliquer sur </a:t>
            </a:r>
            <a:r>
              <a:rPr lang="fr-FR" sz="3000" dirty="0">
                <a:solidFill>
                  <a:srgbClr val="FFFF00"/>
                </a:solidFill>
              </a:rPr>
              <a:t>Protéger la feuille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F111AB8-439F-9F64-0FC7-08ADEB4376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3619" y="1423113"/>
            <a:ext cx="3704762" cy="25714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DDA0174A-F979-4DEB-109F-570FFC3CF9D5}"/>
              </a:ext>
            </a:extLst>
          </p:cNvPr>
          <p:cNvSpPr/>
          <p:nvPr/>
        </p:nvSpPr>
        <p:spPr>
          <a:xfrm rot="10800000" flipH="1" flipV="1">
            <a:off x="3865820" y="2195222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C95073-E735-9180-7D35-DB557D7EEDEB}"/>
              </a:ext>
            </a:extLst>
          </p:cNvPr>
          <p:cNvSpPr>
            <a:spLocks noChangeAspect="1"/>
          </p:cNvSpPr>
          <p:nvPr/>
        </p:nvSpPr>
        <p:spPr>
          <a:xfrm flipH="1">
            <a:off x="4324885" y="2286000"/>
            <a:ext cx="2740818" cy="20955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568BCE5-9DE8-9D66-8EF9-923FAA4515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614" y="5107838"/>
            <a:ext cx="11314286" cy="13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79859341-98CB-D7AC-E6BE-D1D87193D1D4}"/>
              </a:ext>
            </a:extLst>
          </p:cNvPr>
          <p:cNvSpPr/>
          <p:nvPr/>
        </p:nvSpPr>
        <p:spPr>
          <a:xfrm rot="16200000" flipH="1" flipV="1">
            <a:off x="5008099" y="4784826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4286E1-9ACC-43AB-60D7-594E9409BB0B}"/>
              </a:ext>
            </a:extLst>
          </p:cNvPr>
          <p:cNvSpPr>
            <a:spLocks noChangeAspect="1"/>
          </p:cNvSpPr>
          <p:nvPr/>
        </p:nvSpPr>
        <p:spPr>
          <a:xfrm flipH="1">
            <a:off x="9667874" y="5495925"/>
            <a:ext cx="527051" cy="74295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753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 uiExpand="1" build="p"/>
      <p:bldP spid="5" grpId="0" uiExpand="1" build="p"/>
      <p:bldP spid="10" grpId="0" animBg="1"/>
      <p:bldP spid="11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PROTECTION MULTI-UTILISATEUR</a:t>
            </a:r>
            <a:endParaRPr lang="fr-FR" dirty="0"/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4BE0ECE-E750-2699-3E10-2DDEB6F58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4632B98-BFE7-E6EE-44BE-5D1745A8D89F}"/>
              </a:ext>
            </a:extLst>
          </p:cNvPr>
          <p:cNvSpPr txBox="1">
            <a:spLocks/>
          </p:cNvSpPr>
          <p:nvPr/>
        </p:nvSpPr>
        <p:spPr>
          <a:xfrm>
            <a:off x="0" y="910087"/>
            <a:ext cx="12060900" cy="22623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3663" lvl="1" indent="9525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Résultat </a:t>
            </a:r>
            <a:r>
              <a:rPr lang="fr-FR" sz="2800" dirty="0">
                <a:sym typeface="Wingdings" panose="05000000000000000000" pitchFamily="2" charset="2"/>
              </a:rPr>
              <a:t></a:t>
            </a:r>
            <a:endParaRPr lang="fr-FR" sz="2800" dirty="0"/>
          </a:p>
          <a:p>
            <a:pPr marL="93663" lvl="1" indent="9525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Lors d’une tentative de saisie dans une cellule protégée, une boîte de dialogue apparaît.</a:t>
            </a:r>
          </a:p>
          <a:p>
            <a:pPr marL="93663" lvl="1" indent="9525" algn="just"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L’utilisateur concerné devra alors s’authentifier en indiquant son mot de passe.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907117-2FED-1432-7AC4-EE3E10DF86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0978" y="2976465"/>
            <a:ext cx="8190044" cy="36935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216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 uiExpand="1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622</TotalTime>
  <Words>245</Words>
  <Application>Microsoft Office PowerPoint</Application>
  <PresentationFormat>Grand écran</PresentationFormat>
  <Paragraphs>39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Arial</vt:lpstr>
      <vt:lpstr>Bahnschrift SemiBold Condensed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195</cp:revision>
  <dcterms:created xsi:type="dcterms:W3CDTF">2022-09-28T14:03:26Z</dcterms:created>
  <dcterms:modified xsi:type="dcterms:W3CDTF">2023-03-17T13:55:01Z</dcterms:modified>
</cp:coreProperties>
</file>