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2" r:id="rId2"/>
    <p:sldId id="260" r:id="rId3"/>
    <p:sldId id="288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21.xml"/><Relationship Id="rId3" Type="http://schemas.openxmlformats.org/officeDocument/2006/relationships/image" Target="../media/image3.svg"/><Relationship Id="rId7" Type="http://schemas.openxmlformats.org/officeDocument/2006/relationships/slide" Target="../slides/slide11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14.xml"/><Relationship Id="rId4" Type="http://schemas.openxmlformats.org/officeDocument/2006/relationships/slide" Target="../slides/slide8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 control de type toupie pour faciliter la saisie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Générer la série de 0 à 9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place les formules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place la mise en forme conditionnelle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8D9FE8F9-4E25-41CB-8C28-E6BE3BA127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Masquer certains chiffres</a:t>
          </a:r>
        </a:p>
      </dgm:t>
    </dgm:pt>
    <dgm:pt modelId="{FD164AFF-20CC-444E-9B3F-D7B323E9E740}" type="parTrans" cxnId="{62E6B2B2-DBD7-40EB-827B-EDBF76BD0BA6}">
      <dgm:prSet/>
      <dgm:spPr/>
      <dgm:t>
        <a:bodyPr/>
        <a:lstStyle/>
        <a:p>
          <a:endParaRPr lang="fr-FR"/>
        </a:p>
      </dgm:t>
    </dgm:pt>
    <dgm:pt modelId="{DD7C76A0-1CF7-4DDD-A520-4F6648396387}" type="sibTrans" cxnId="{62E6B2B2-DBD7-40EB-827B-EDBF76BD0BA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5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5">
        <dgm:presLayoutVars>
          <dgm:chMax val="0"/>
          <dgm:chPref val="0"/>
        </dgm:presLayoutVars>
      </dgm:prSet>
      <dgm:spPr/>
    </dgm:pt>
    <dgm:pt modelId="{67A02379-9EA9-476A-8BBF-F376C7CB5055}" type="pres">
      <dgm:prSet presAssocID="{3631563B-CF3A-4FE0-AB93-DB23E6309E65}" presName="sibTrans" presStyleCnt="0"/>
      <dgm:spPr/>
    </dgm:pt>
    <dgm:pt modelId="{A7834E2E-BA31-480A-B988-44EFFD4AE6E6}" type="pres">
      <dgm:prSet presAssocID="{8D9FE8F9-4E25-41CB-8C28-E6BE3BA127D6}" presName="compNode" presStyleCnt="0"/>
      <dgm:spPr/>
    </dgm:pt>
    <dgm:pt modelId="{443FE9DF-AF39-4643-8C48-2F2E715691C7}" type="pres">
      <dgm:prSet presAssocID="{8D9FE8F9-4E25-41CB-8C28-E6BE3BA127D6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D866FC5D-22C5-447A-BC44-CDC4C319202F}" type="pres">
      <dgm:prSet presAssocID="{8D9FE8F9-4E25-41CB-8C28-E6BE3BA127D6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ED63965-361A-4CE5-9D8D-8C677E0C9A32}" type="pres">
      <dgm:prSet presAssocID="{8D9FE8F9-4E25-41CB-8C28-E6BE3BA127D6}" presName="spaceRect" presStyleCnt="0"/>
      <dgm:spPr/>
    </dgm:pt>
    <dgm:pt modelId="{7D925837-3C70-4434-8631-2D1EA539CFAB}" type="pres">
      <dgm:prSet presAssocID="{8D9FE8F9-4E25-41CB-8C28-E6BE3BA127D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7F5588F-6145-458C-9ABE-82658ABB57A4}" type="presOf" srcId="{8D9FE8F9-4E25-41CB-8C28-E6BE3BA127D6}" destId="{7D925837-3C70-4434-8631-2D1EA539CFAB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62E6B2B2-DBD7-40EB-827B-EDBF76BD0BA6}" srcId="{162F69A6-0780-49EA-A6A8-3965C12489B2}" destId="{8D9FE8F9-4E25-41CB-8C28-E6BE3BA127D6}" srcOrd="4" destOrd="0" parTransId="{FD164AFF-20CC-444E-9B3F-D7B323E9E740}" sibTransId="{DD7C76A0-1CF7-4DDD-A520-4F6648396387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  <dgm:cxn modelId="{642FD21B-A1A8-46A1-A771-505E5156CF08}" type="presParOf" srcId="{05261D3E-3CC7-4C85-9E09-D67FC777908C}" destId="{67A02379-9EA9-476A-8BBF-F376C7CB5055}" srcOrd="7" destOrd="0" presId="urn:microsoft.com/office/officeart/2018/2/layout/IconVerticalSolidList#1"/>
    <dgm:cxn modelId="{636CD899-DCED-4CD7-A427-249CDDFABA9A}" type="presParOf" srcId="{05261D3E-3CC7-4C85-9E09-D67FC777908C}" destId="{A7834E2E-BA31-480A-B988-44EFFD4AE6E6}" srcOrd="8" destOrd="0" presId="urn:microsoft.com/office/officeart/2018/2/layout/IconVerticalSolidList#1"/>
    <dgm:cxn modelId="{DA570874-EA6D-4AD9-8F17-E6289A7D3127}" type="presParOf" srcId="{A7834E2E-BA31-480A-B988-44EFFD4AE6E6}" destId="{443FE9DF-AF39-4643-8C48-2F2E715691C7}" srcOrd="0" destOrd="0" presId="urn:microsoft.com/office/officeart/2018/2/layout/IconVerticalSolidList#1"/>
    <dgm:cxn modelId="{3149F5CF-8823-47FA-A71F-52A80A4EE98D}" type="presParOf" srcId="{A7834E2E-BA31-480A-B988-44EFFD4AE6E6}" destId="{D866FC5D-22C5-447A-BC44-CDC4C319202F}" srcOrd="1" destOrd="0" presId="urn:microsoft.com/office/officeart/2018/2/layout/IconVerticalSolidList#1"/>
    <dgm:cxn modelId="{93B59B5A-E00A-4920-9663-083D8594B0A4}" type="presParOf" srcId="{A7834E2E-BA31-480A-B988-44EFFD4AE6E6}" destId="{0ED63965-361A-4CE5-9D8D-8C677E0C9A32}" srcOrd="2" destOrd="0" presId="urn:microsoft.com/office/officeart/2018/2/layout/IconVerticalSolidList#1"/>
    <dgm:cxn modelId="{533ACC5D-AE2D-43B9-9777-4BDF7BD09CFF}" type="presParOf" srcId="{A7834E2E-BA31-480A-B988-44EFFD4AE6E6}" destId="{7D925837-3C70-4434-8631-2D1EA539CFA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 control de type toupie pour faciliter la saisie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Générer la série de 0 à 9</a:t>
          </a:r>
        </a:p>
      </dsp:txBody>
      <dsp:txXfrm>
        <a:off x="1150288" y="1249576"/>
        <a:ext cx="5641034" cy="995920"/>
      </dsp:txXfrm>
    </dsp:sp>
    <dsp:sp modelId="{D009D6CD-7EA4-481F-8115-E0BF7306AB9C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place les formules</a:t>
          </a:r>
        </a:p>
      </dsp:txBody>
      <dsp:txXfrm>
        <a:off x="1150288" y="2494477"/>
        <a:ext cx="5641034" cy="995920"/>
      </dsp:txXfrm>
    </dsp:sp>
    <dsp:sp modelId="{67656573-405D-4FCA-8867-CA2DC696C30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place la mise en forme conditionnelle</a:t>
          </a:r>
        </a:p>
      </dsp:txBody>
      <dsp:txXfrm>
        <a:off x="1150288" y="3739377"/>
        <a:ext cx="5641034" cy="995920"/>
      </dsp:txXfrm>
    </dsp:sp>
    <dsp:sp modelId="{443FE9DF-AF39-4643-8C48-2F2E715691C7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6FC5D-22C5-447A-BC44-CDC4C319202F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25837-3C70-4434-8631-2D1EA539CFAB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Masquer certains chiffres</a:t>
          </a: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0015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61867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57282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3006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06598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28262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0391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24006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78174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0889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28564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28445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60120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766230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31742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6421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67859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239902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7693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894909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NOTATION ÉTOILES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BC82F5D-F3E4-66C2-690C-BECBA97D0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568" y="2501697"/>
            <a:ext cx="4652865" cy="41526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84159"/>
            <a:ext cx="10806404" cy="486949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Pour cela, il est nécessaire d’ajouter à Microsoft Excel, l’onglet </a:t>
            </a:r>
            <a:r>
              <a:rPr lang="fr-FR" sz="2400" noProof="1">
                <a:solidFill>
                  <a:srgbClr val="FFFF00"/>
                </a:solidFill>
              </a:rPr>
              <a:t>Développeur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 control de type toupie pour faciliter la saisie…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1BDD788-A522-080C-5FC1-D6CB7B5DF179}"/>
              </a:ext>
            </a:extLst>
          </p:cNvPr>
          <p:cNvSpPr txBox="1">
            <a:spLocks/>
          </p:cNvSpPr>
          <p:nvPr/>
        </p:nvSpPr>
        <p:spPr>
          <a:xfrm>
            <a:off x="163286" y="1821630"/>
            <a:ext cx="1189761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Dérouler l’outil </a:t>
            </a:r>
            <a:r>
              <a:rPr lang="fr-FR" sz="2400" noProof="1">
                <a:solidFill>
                  <a:srgbClr val="FFFF00"/>
                </a:solidFill>
              </a:rPr>
              <a:t>Personnaliser la barre d’outils Accès rapide </a:t>
            </a:r>
            <a:r>
              <a:rPr lang="fr-FR" sz="2400" noProof="1"/>
              <a:t>puis cliquer sur </a:t>
            </a:r>
            <a:r>
              <a:rPr lang="fr-FR" sz="2400" noProof="1">
                <a:solidFill>
                  <a:srgbClr val="FFFF00"/>
                </a:solidFill>
              </a:rPr>
              <a:t>Autres commandes…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C6A129-66E4-DFEE-1BD3-09C75BD694D7}"/>
              </a:ext>
            </a:extLst>
          </p:cNvPr>
          <p:cNvSpPr/>
          <p:nvPr/>
        </p:nvSpPr>
        <p:spPr>
          <a:xfrm>
            <a:off x="6344234" y="5959475"/>
            <a:ext cx="2078199" cy="219663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765A5EE0-45E6-BE8F-718D-C594416C5C02}"/>
              </a:ext>
            </a:extLst>
          </p:cNvPr>
          <p:cNvSpPr>
            <a:spLocks noChangeAspect="1"/>
          </p:cNvSpPr>
          <p:nvPr/>
        </p:nvSpPr>
        <p:spPr>
          <a:xfrm>
            <a:off x="5883450" y="5849148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781B647-7CFE-4CB5-747B-F01FB474A041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6267071" y="2498970"/>
            <a:ext cx="346867" cy="346867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91066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</a:t>
            </a:r>
            <a:r>
              <a:rPr lang="fr-FR" sz="2800" noProof="1">
                <a:solidFill>
                  <a:srgbClr val="FFFF00"/>
                </a:solidFill>
              </a:rPr>
              <a:t>Personnaliser le ruban </a:t>
            </a:r>
            <a:r>
              <a:rPr lang="fr-FR" sz="2800" noProof="1"/>
              <a:t>puis cocher </a:t>
            </a:r>
            <a:r>
              <a:rPr lang="fr-FR" sz="2800" noProof="1">
                <a:solidFill>
                  <a:srgbClr val="FFFF00"/>
                </a:solidFill>
              </a:rPr>
              <a:t>Développeur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AF06D75-DFF2-FC13-540E-C298A2C17B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3952" y="1715011"/>
            <a:ext cx="6815186" cy="49141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2CACB1F1-0726-81DC-6858-82B6B42C60BC}"/>
              </a:ext>
            </a:extLst>
          </p:cNvPr>
          <p:cNvSpPr>
            <a:spLocks noChangeAspect="1"/>
          </p:cNvSpPr>
          <p:nvPr/>
        </p:nvSpPr>
        <p:spPr>
          <a:xfrm>
            <a:off x="2028853" y="3429000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4F2F57-0877-5693-E743-BDFFC66496A5}"/>
              </a:ext>
            </a:extLst>
          </p:cNvPr>
          <p:cNvSpPr/>
          <p:nvPr/>
        </p:nvSpPr>
        <p:spPr>
          <a:xfrm>
            <a:off x="6838950" y="4945225"/>
            <a:ext cx="2068675" cy="18557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A84F3B-E3FA-8048-11AC-FDF382EA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669" y="3874475"/>
            <a:ext cx="1490662" cy="28393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91066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  <a:r>
              <a:rPr lang="fr-FR" sz="2800" noProof="1"/>
              <a:t>. Le nouvel onglet s’affiche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CEBE90F-3EF7-3A2E-269C-8AC18B429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714" y="1808119"/>
            <a:ext cx="11028571" cy="12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67D4005-59D7-39E3-F14A-957CA496C230}"/>
              </a:ext>
            </a:extLst>
          </p:cNvPr>
          <p:cNvSpPr>
            <a:spLocks noChangeAspect="1"/>
          </p:cNvSpPr>
          <p:nvPr/>
        </p:nvSpPr>
        <p:spPr>
          <a:xfrm rot="5400000">
            <a:off x="6286306" y="1409435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0831181-54E0-CD7A-2AC2-F6B37863ECA3}"/>
              </a:ext>
            </a:extLst>
          </p:cNvPr>
          <p:cNvSpPr txBox="1">
            <a:spLocks/>
          </p:cNvSpPr>
          <p:nvPr/>
        </p:nvSpPr>
        <p:spPr>
          <a:xfrm>
            <a:off x="458343" y="3239839"/>
            <a:ext cx="10806404" cy="840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Un certain nombre de contrôles deviennent disponibles en cliquant sur l’outil </a:t>
            </a:r>
            <a:r>
              <a:rPr lang="fr-FR" sz="2800" noProof="1">
                <a:solidFill>
                  <a:srgbClr val="FFFF00"/>
                </a:solidFill>
              </a:rPr>
              <a:t>Insérer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4E282B9-C09A-2E52-50BE-10B012BC854A}"/>
              </a:ext>
            </a:extLst>
          </p:cNvPr>
          <p:cNvSpPr>
            <a:spLocks noChangeAspect="1"/>
          </p:cNvSpPr>
          <p:nvPr/>
        </p:nvSpPr>
        <p:spPr>
          <a:xfrm>
            <a:off x="4833840" y="5222430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489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animBg="1"/>
      <p:bldP spid="10" grpId="0" uiExpand="1" build="p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A84F3B-E3FA-8048-11AC-FDF382EA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54" y="1553327"/>
            <a:ext cx="2522607" cy="48049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891066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le contrôle </a:t>
            </a:r>
            <a:r>
              <a:rPr lang="fr-FR" sz="2800" noProof="1">
                <a:solidFill>
                  <a:srgbClr val="FFFF00"/>
                </a:solidFill>
              </a:rPr>
              <a:t>Toupie</a:t>
            </a:r>
            <a:r>
              <a:rPr lang="fr-FR" sz="2800" noProof="1"/>
              <a:t> et dessiner le dans le tableau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67D4005-59D7-39E3-F14A-957CA496C230}"/>
              </a:ext>
            </a:extLst>
          </p:cNvPr>
          <p:cNvSpPr>
            <a:spLocks noChangeAspect="1"/>
          </p:cNvSpPr>
          <p:nvPr/>
        </p:nvSpPr>
        <p:spPr>
          <a:xfrm rot="5400000">
            <a:off x="1672803" y="3294872"/>
            <a:ext cx="405553" cy="4320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6399E8F-8BF5-2BBE-7A44-0F46AF8EE18B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1606397" y="3782376"/>
            <a:ext cx="522496" cy="52249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22A47D-BA45-27FC-FABB-38D854775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5263" y="2826378"/>
            <a:ext cx="5311636" cy="17745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2FCBE0B-231C-BBBC-6B7B-A56AA15DE4F6}"/>
              </a:ext>
            </a:extLst>
          </p:cNvPr>
          <p:cNvSpPr>
            <a:spLocks noChangeAspect="1"/>
          </p:cNvSpPr>
          <p:nvPr/>
        </p:nvSpPr>
        <p:spPr>
          <a:xfrm>
            <a:off x="3927485" y="3527411"/>
            <a:ext cx="642125" cy="6840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527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animBg="1"/>
      <p:bldP spid="2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56012D1-81AC-B678-2905-C02CA8245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79" y="1353097"/>
            <a:ext cx="10209412" cy="114120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773675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sur </a:t>
            </a:r>
            <a:r>
              <a:rPr lang="fr-FR" sz="2800" noProof="1">
                <a:solidFill>
                  <a:srgbClr val="FFFF00"/>
                </a:solidFill>
              </a:rPr>
              <a:t>Propriétés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A4CA29-0216-20C9-D46E-7861A85C7CCC}"/>
              </a:ext>
            </a:extLst>
          </p:cNvPr>
          <p:cNvSpPr/>
          <p:nvPr/>
        </p:nvSpPr>
        <p:spPr>
          <a:xfrm>
            <a:off x="6416517" y="1638508"/>
            <a:ext cx="1641634" cy="228391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22B2D6-87A2-DFE2-C585-20EC8E1B0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6842" y="3318485"/>
            <a:ext cx="5923250" cy="34029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6652102F-15B5-32D6-4C2F-FDA3E5BFECDD}"/>
              </a:ext>
            </a:extLst>
          </p:cNvPr>
          <p:cNvSpPr txBox="1">
            <a:spLocks/>
          </p:cNvSpPr>
          <p:nvPr/>
        </p:nvSpPr>
        <p:spPr>
          <a:xfrm>
            <a:off x="458343" y="2742595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Paramétrer le contrôle de la façon suivante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0" grpId="0" animBg="1"/>
      <p:bldP spid="1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22B2D6-87A2-DFE2-C585-20EC8E1B08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408" y="914331"/>
            <a:ext cx="9943185" cy="57124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F1847906-9F10-E5F3-04EC-85FFBD69AF59}"/>
              </a:ext>
            </a:extLst>
          </p:cNvPr>
          <p:cNvSpPr/>
          <p:nvPr/>
        </p:nvSpPr>
        <p:spPr>
          <a:xfrm flipH="1">
            <a:off x="3010328" y="2684605"/>
            <a:ext cx="2989779" cy="41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4709"/>
              <a:gd name="adj6" fmla="val -5038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Valeur minimale de la toupie</a:t>
            </a:r>
          </a:p>
        </p:txBody>
      </p:sp>
      <p:sp>
        <p:nvSpPr>
          <p:cNvPr id="3" name="Légende : flèche courbée 2">
            <a:extLst>
              <a:ext uri="{FF2B5EF4-FFF2-40B4-BE49-F238E27FC236}">
                <a16:creationId xmlns:a16="http://schemas.microsoft.com/office/drawing/2014/main" id="{22D8676B-3522-7CE3-E33D-24FDE0D56952}"/>
              </a:ext>
            </a:extLst>
          </p:cNvPr>
          <p:cNvSpPr/>
          <p:nvPr/>
        </p:nvSpPr>
        <p:spPr>
          <a:xfrm flipH="1">
            <a:off x="3010327" y="3529614"/>
            <a:ext cx="2989779" cy="4161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629"/>
              <a:gd name="adj6" fmla="val -5011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Valeur maximale de la toupie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E672372A-139A-5F21-EB76-0B534C4E8492}"/>
              </a:ext>
            </a:extLst>
          </p:cNvPr>
          <p:cNvSpPr/>
          <p:nvPr/>
        </p:nvSpPr>
        <p:spPr>
          <a:xfrm flipH="1">
            <a:off x="3010325" y="4162623"/>
            <a:ext cx="2989779" cy="64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9494"/>
              <a:gd name="adj6" fmla="val -5033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La valeur s’incrémentera à chaque clic de </a:t>
            </a:r>
            <a:r>
              <a:rPr lang="fr-FR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2034B6CC-C666-EF8A-4C0A-9D84559DD6AE}"/>
              </a:ext>
            </a:extLst>
          </p:cNvPr>
          <p:cNvSpPr/>
          <p:nvPr/>
        </p:nvSpPr>
        <p:spPr>
          <a:xfrm flipH="1">
            <a:off x="3010323" y="5019570"/>
            <a:ext cx="2989779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9672"/>
              <a:gd name="adj6" fmla="val -5019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 résultat de la valeur sera stocké dans la </a:t>
            </a:r>
            <a:r>
              <a:rPr lang="fr-FR" dirty="0">
                <a:solidFill>
                  <a:srgbClr val="C00000"/>
                </a:solidFill>
              </a:rPr>
              <a:t>cellule A1</a:t>
            </a:r>
          </a:p>
        </p:txBody>
      </p:sp>
    </p:spTree>
    <p:extLst>
      <p:ext uri="{BB962C8B-B14F-4D97-AF65-F5344CB8AC3E}">
        <p14:creationId xmlns:p14="http://schemas.microsoft.com/office/powerpoint/2010/main" val="397395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5626924-C78E-F6D0-7FAD-2DD54FD4F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93" y="3317133"/>
            <a:ext cx="11897614" cy="26156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84159"/>
            <a:ext cx="10806404" cy="486949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Cliquer par exemple dans la cellule </a:t>
            </a:r>
            <a:r>
              <a:rPr lang="fr-FR" sz="2400" noProof="1">
                <a:solidFill>
                  <a:srgbClr val="FFFF00"/>
                </a:solidFill>
              </a:rPr>
              <a:t>D3</a:t>
            </a:r>
            <a:r>
              <a:rPr lang="fr-FR" sz="2400" noProof="1"/>
              <a:t> et entrer la valeur </a:t>
            </a:r>
            <a:r>
              <a:rPr lang="fr-FR" sz="2400" noProof="1">
                <a:solidFill>
                  <a:srgbClr val="FFFF00"/>
                </a:solidFill>
              </a:rPr>
              <a:t>0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Générer la série de 0 à 9…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1BDD788-A522-080C-5FC1-D6CB7B5DF179}"/>
              </a:ext>
            </a:extLst>
          </p:cNvPr>
          <p:cNvSpPr txBox="1">
            <a:spLocks/>
          </p:cNvSpPr>
          <p:nvPr/>
        </p:nvSpPr>
        <p:spPr>
          <a:xfrm>
            <a:off x="163286" y="2050990"/>
            <a:ext cx="11897614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Toujours depuis cette cellule, sélectionner l’onglet </a:t>
            </a:r>
            <a:r>
              <a:rPr lang="fr-FR" sz="2400" noProof="1">
                <a:solidFill>
                  <a:srgbClr val="FFFF00"/>
                </a:solidFill>
              </a:rPr>
              <a:t>Accueil</a:t>
            </a:r>
            <a:r>
              <a:rPr lang="fr-FR" sz="2400" noProof="1"/>
              <a:t>, dérouler l’outil </a:t>
            </a:r>
            <a:r>
              <a:rPr lang="fr-FR" sz="2400" noProof="1">
                <a:solidFill>
                  <a:srgbClr val="FFFF00"/>
                </a:solidFill>
              </a:rPr>
              <a:t>Recopier </a:t>
            </a:r>
            <a:r>
              <a:rPr lang="fr-FR" sz="2400" noProof="1"/>
              <a:t>puis cliquer sur </a:t>
            </a:r>
            <a:r>
              <a:rPr lang="fr-FR" sz="2400" noProof="1">
                <a:solidFill>
                  <a:srgbClr val="FFFF00"/>
                </a:solidFill>
              </a:rPr>
              <a:t>Série…</a:t>
            </a:r>
            <a:r>
              <a:rPr lang="fr-FR" sz="2400" noProof="1"/>
              <a:t> 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C6A129-66E4-DFEE-1BD3-09C75BD694D7}"/>
              </a:ext>
            </a:extLst>
          </p:cNvPr>
          <p:cNvSpPr/>
          <p:nvPr/>
        </p:nvSpPr>
        <p:spPr>
          <a:xfrm>
            <a:off x="9982701" y="5220860"/>
            <a:ext cx="2078199" cy="207157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765A5EE0-45E6-BE8F-718D-C594416C5C02}"/>
              </a:ext>
            </a:extLst>
          </p:cNvPr>
          <p:cNvSpPr>
            <a:spLocks noChangeAspect="1"/>
          </p:cNvSpPr>
          <p:nvPr/>
        </p:nvSpPr>
        <p:spPr>
          <a:xfrm>
            <a:off x="9541509" y="5098027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781B647-7CFE-4CB5-747B-F01FB474A041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9982701" y="3748225"/>
            <a:ext cx="346867" cy="346867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402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E9407F-3E32-2820-0827-BB0D16AFA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266" y="1814757"/>
            <a:ext cx="7439469" cy="42290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Compléter la boîte de dialogue avec les options suivantes puis valider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22FC79-9C73-D41B-44EE-324393C95121}"/>
              </a:ext>
            </a:extLst>
          </p:cNvPr>
          <p:cNvSpPr/>
          <p:nvPr/>
        </p:nvSpPr>
        <p:spPr>
          <a:xfrm>
            <a:off x="5877232" y="5323497"/>
            <a:ext cx="3714443" cy="20022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0582C6D-1CB2-E0A9-E5C7-56230C91D1DB}"/>
              </a:ext>
            </a:extLst>
          </p:cNvPr>
          <p:cNvSpPr>
            <a:spLocks noChangeAspect="1"/>
          </p:cNvSpPr>
          <p:nvPr/>
        </p:nvSpPr>
        <p:spPr>
          <a:xfrm>
            <a:off x="5388415" y="5197198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61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Résultat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4132B5-A20F-9DBC-C153-C91CBC15B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5371" y="1814757"/>
            <a:ext cx="8800000" cy="19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3125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F597FCA-2AA3-D560-787E-DD189C11F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000" y="3365805"/>
            <a:ext cx="8600000" cy="16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62053"/>
            <a:ext cx="10806404" cy="486949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Cliquer par exemple dans la cellule </a:t>
            </a:r>
            <a:r>
              <a:rPr lang="fr-FR" sz="2400" noProof="1">
                <a:solidFill>
                  <a:srgbClr val="FFFF00"/>
                </a:solidFill>
              </a:rPr>
              <a:t>B3</a:t>
            </a:r>
            <a:r>
              <a:rPr lang="fr-FR" sz="2400" noProof="1"/>
              <a:t> et entrer la formule suivante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place les formules…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7C94F28-9810-0BE1-217A-95A7FCAEFFAA}"/>
              </a:ext>
            </a:extLst>
          </p:cNvPr>
          <p:cNvSpPr txBox="1">
            <a:spLocks/>
          </p:cNvSpPr>
          <p:nvPr/>
        </p:nvSpPr>
        <p:spPr>
          <a:xfrm>
            <a:off x="163286" y="2360681"/>
            <a:ext cx="10806404" cy="486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4000" noProof="1">
                <a:solidFill>
                  <a:srgbClr val="FFFF00"/>
                </a:solidFill>
              </a:rPr>
              <a:t>=A1/2</a:t>
            </a:r>
          </a:p>
        </p:txBody>
      </p:sp>
    </p:spTree>
    <p:extLst>
      <p:ext uri="{BB962C8B-B14F-4D97-AF65-F5344CB8AC3E}">
        <p14:creationId xmlns:p14="http://schemas.microsoft.com/office/powerpoint/2010/main" val="27600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C99F94E-3570-9D46-02FC-CC1DF38FA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905" y="3324329"/>
            <a:ext cx="8676190" cy="22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84159"/>
            <a:ext cx="10806404" cy="486949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Cliquer ensuite par exemple dans la cellule </a:t>
            </a:r>
            <a:r>
              <a:rPr lang="fr-FR" sz="2400" noProof="1">
                <a:solidFill>
                  <a:srgbClr val="FFFF00"/>
                </a:solidFill>
              </a:rPr>
              <a:t>D5</a:t>
            </a:r>
            <a:r>
              <a:rPr lang="fr-FR" sz="2400" noProof="1"/>
              <a:t> et entrer la formule suivante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7C94F28-9810-0BE1-217A-95A7FCAEFFAA}"/>
              </a:ext>
            </a:extLst>
          </p:cNvPr>
          <p:cNvSpPr txBox="1">
            <a:spLocks/>
          </p:cNvSpPr>
          <p:nvPr/>
        </p:nvSpPr>
        <p:spPr>
          <a:xfrm>
            <a:off x="163286" y="2174068"/>
            <a:ext cx="10806404" cy="486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4000" noProof="1">
                <a:solidFill>
                  <a:srgbClr val="FFFF00"/>
                </a:solidFill>
              </a:rPr>
              <a:t>=$B$3-D$3</a:t>
            </a:r>
            <a:endParaRPr lang="fr-FR" sz="36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06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1253489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Recopier ensuite la formule sur les colonnes adjacentes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6E054-3482-73BF-CAAC-5359AF095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515" y="2131998"/>
            <a:ext cx="8847619" cy="23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6EF652F-3750-F100-41A4-EBA5C1B2B553}"/>
              </a:ext>
            </a:extLst>
          </p:cNvPr>
          <p:cNvCxnSpPr/>
          <p:nvPr/>
        </p:nvCxnSpPr>
        <p:spPr>
          <a:xfrm>
            <a:off x="5309118" y="4189445"/>
            <a:ext cx="4329404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21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84159"/>
            <a:ext cx="10806404" cy="486949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la plage de cellules </a:t>
            </a:r>
            <a:r>
              <a:rPr lang="fr-FR" sz="2400" noProof="1">
                <a:solidFill>
                  <a:srgbClr val="FFFF00"/>
                </a:solidFill>
              </a:rPr>
              <a:t>D5</a:t>
            </a:r>
            <a:r>
              <a:rPr lang="fr-FR" sz="2400" noProof="1"/>
              <a:t> à </a:t>
            </a:r>
            <a:r>
              <a:rPr lang="fr-FR" sz="2400" noProof="1">
                <a:solidFill>
                  <a:srgbClr val="FFFF00"/>
                </a:solidFill>
              </a:rPr>
              <a:t>M5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place la mise en forme conditionnelle…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7C94F28-9810-0BE1-217A-95A7FCAEFFAA}"/>
              </a:ext>
            </a:extLst>
          </p:cNvPr>
          <p:cNvSpPr txBox="1">
            <a:spLocks/>
          </p:cNvSpPr>
          <p:nvPr/>
        </p:nvSpPr>
        <p:spPr>
          <a:xfrm>
            <a:off x="163286" y="1943775"/>
            <a:ext cx="10806404" cy="486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l’onglet </a:t>
            </a:r>
            <a:r>
              <a:rPr lang="fr-FR" sz="2400" noProof="1">
                <a:solidFill>
                  <a:srgbClr val="FFFF00"/>
                </a:solidFill>
              </a:rPr>
              <a:t>Accueil</a:t>
            </a:r>
            <a:r>
              <a:rPr lang="fr-FR" sz="2400" noProof="1"/>
              <a:t> puis cliquer sur </a:t>
            </a:r>
            <a:r>
              <a:rPr lang="fr-FR" sz="2400" noProof="1">
                <a:solidFill>
                  <a:srgbClr val="FFFF00"/>
                </a:solidFill>
              </a:rPr>
              <a:t>Mise en forme conditionnelle</a:t>
            </a:r>
            <a:endParaRPr lang="fr-FR" noProof="1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D700A7-EB9B-97A3-A857-9049F55DE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071" y="2921256"/>
            <a:ext cx="9847619" cy="35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0216C4-0220-B0A3-F392-C4992F66611C}"/>
              </a:ext>
            </a:extLst>
          </p:cNvPr>
          <p:cNvSpPr/>
          <p:nvPr/>
        </p:nvSpPr>
        <p:spPr>
          <a:xfrm>
            <a:off x="8377837" y="3224110"/>
            <a:ext cx="952776" cy="732071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C1ABB4A-D12C-7F98-9A68-71930CF8D1EC}"/>
              </a:ext>
            </a:extLst>
          </p:cNvPr>
          <p:cNvSpPr>
            <a:spLocks noChangeAspect="1"/>
          </p:cNvSpPr>
          <p:nvPr/>
        </p:nvSpPr>
        <p:spPr>
          <a:xfrm rot="5400000">
            <a:off x="1761834" y="2510576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4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</a:t>
            </a:r>
            <a:r>
              <a:rPr lang="fr-FR" sz="2800" noProof="1">
                <a:solidFill>
                  <a:srgbClr val="FFFF00"/>
                </a:solidFill>
              </a:rPr>
              <a:t>Jeux d’icônes </a:t>
            </a:r>
            <a:r>
              <a:rPr lang="fr-FR" sz="2800" noProof="1"/>
              <a:t>puis le jeu correspondant à des étoiles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381AF5C-EC91-EAC2-3E3A-9344513EA1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"/>
          <a:stretch/>
        </p:blipFill>
        <p:spPr bwMode="auto">
          <a:xfrm>
            <a:off x="4164476" y="1687409"/>
            <a:ext cx="3863047" cy="50340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9B5355-9901-327F-7134-F1335DEA371D}"/>
              </a:ext>
            </a:extLst>
          </p:cNvPr>
          <p:cNvSpPr/>
          <p:nvPr/>
        </p:nvSpPr>
        <p:spPr>
          <a:xfrm>
            <a:off x="6286500" y="6143625"/>
            <a:ext cx="542925" cy="195263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C2120662-940F-0E18-E180-3FC2C7CA6CD4}"/>
              </a:ext>
            </a:extLst>
          </p:cNvPr>
          <p:cNvSpPr>
            <a:spLocks noChangeAspect="1"/>
          </p:cNvSpPr>
          <p:nvPr/>
        </p:nvSpPr>
        <p:spPr>
          <a:xfrm>
            <a:off x="3762236" y="3534356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382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854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Tout en conservant la sélection, cliquer de nouveau sur </a:t>
            </a:r>
            <a:r>
              <a:rPr lang="fr-FR" sz="2800" noProof="1">
                <a:solidFill>
                  <a:srgbClr val="FFFF00"/>
                </a:solidFill>
              </a:rPr>
              <a:t>Mise en forme conditionnelle </a:t>
            </a:r>
            <a:r>
              <a:rPr lang="fr-FR" sz="2800" noProof="1"/>
              <a:t>puis </a:t>
            </a:r>
            <a:r>
              <a:rPr lang="fr-FR" sz="2800" noProof="1">
                <a:solidFill>
                  <a:srgbClr val="FFFF00"/>
                </a:solidFill>
              </a:rPr>
              <a:t>Gérer les règles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2DB19D-394E-FFDB-8E70-0EC4257E0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032" y="2006948"/>
            <a:ext cx="10314286" cy="42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8539DD-7165-0592-DB92-72DAB49D4D1C}"/>
              </a:ext>
            </a:extLst>
          </p:cNvPr>
          <p:cNvSpPr/>
          <p:nvPr/>
        </p:nvSpPr>
        <p:spPr>
          <a:xfrm>
            <a:off x="8150226" y="5947039"/>
            <a:ext cx="1320800" cy="25990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7F79251A-32BF-D74D-9B79-10DACF6B5F06}"/>
              </a:ext>
            </a:extLst>
          </p:cNvPr>
          <p:cNvSpPr>
            <a:spLocks noChangeAspect="1"/>
          </p:cNvSpPr>
          <p:nvPr/>
        </p:nvSpPr>
        <p:spPr>
          <a:xfrm>
            <a:off x="7713880" y="5866080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136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9E1050E-C2E2-0597-67C4-10D1686C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915" y="2649894"/>
            <a:ext cx="8362171" cy="300077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1329539"/>
            <a:ext cx="10806404" cy="583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la règle </a:t>
            </a:r>
            <a:r>
              <a:rPr lang="fr-FR" sz="2800" noProof="1">
                <a:solidFill>
                  <a:srgbClr val="FFFF00"/>
                </a:solidFill>
              </a:rPr>
              <a:t>Jeu d’icônes </a:t>
            </a:r>
            <a:r>
              <a:rPr lang="fr-FR" sz="2800" noProof="1"/>
              <a:t>puis cliquer sur </a:t>
            </a:r>
            <a:r>
              <a:rPr lang="fr-FR" sz="2800" noProof="1">
                <a:solidFill>
                  <a:srgbClr val="FFFF00"/>
                </a:solidFill>
              </a:rPr>
              <a:t>Modifier la règle…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1029B81-BA2A-667B-41F1-2322DA203207}"/>
              </a:ext>
            </a:extLst>
          </p:cNvPr>
          <p:cNvSpPr>
            <a:spLocks noChangeAspect="1"/>
          </p:cNvSpPr>
          <p:nvPr/>
        </p:nvSpPr>
        <p:spPr>
          <a:xfrm rot="5400000">
            <a:off x="3902195" y="2861468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300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9F1008-CDC6-71BA-42CD-2DAB2BF5D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177" y="1547191"/>
            <a:ext cx="6537646" cy="49637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854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Paramétrer la règle de la façon suivante puis valider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C103DA-058F-F85D-4018-CB89CCC3266C}"/>
              </a:ext>
            </a:extLst>
          </p:cNvPr>
          <p:cNvSpPr/>
          <p:nvPr/>
        </p:nvSpPr>
        <p:spPr>
          <a:xfrm>
            <a:off x="2901950" y="4907902"/>
            <a:ext cx="6363347" cy="122619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BE7A66A9-54F1-9BE1-71B8-116773C3BD31}"/>
              </a:ext>
            </a:extLst>
          </p:cNvPr>
          <p:cNvSpPr>
            <a:spLocks noChangeAspect="1"/>
          </p:cNvSpPr>
          <p:nvPr/>
        </p:nvSpPr>
        <p:spPr>
          <a:xfrm>
            <a:off x="2406424" y="5310088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35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AD9500C-BECE-5649-5D63-9FBBA5679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048" y="2000428"/>
            <a:ext cx="7961905" cy="2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936248"/>
            <a:ext cx="10806404" cy="854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une nouvelle fois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26953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FEF6EF-20C7-432A-5272-29BF0266B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501" y="2407296"/>
            <a:ext cx="9804998" cy="245395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1188175"/>
            <a:ext cx="10806404" cy="631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Modifier la taille de police afin d’obtenir les dimensions souhaitées</a:t>
            </a:r>
          </a:p>
        </p:txBody>
      </p:sp>
    </p:spTree>
    <p:extLst>
      <p:ext uri="{BB962C8B-B14F-4D97-AF65-F5344CB8AC3E}">
        <p14:creationId xmlns:p14="http://schemas.microsoft.com/office/powerpoint/2010/main" val="105597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FD58073-483C-0DD4-387F-904AF0352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762" y="2816866"/>
            <a:ext cx="9190476" cy="34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" y="1384159"/>
            <a:ext cx="11764107" cy="76854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les chiffres à masquer puis l’onglet </a:t>
            </a:r>
            <a:r>
              <a:rPr lang="fr-FR" sz="2400" noProof="1">
                <a:solidFill>
                  <a:srgbClr val="FFFF00"/>
                </a:solidFill>
              </a:rPr>
              <a:t>Accueil</a:t>
            </a:r>
            <a:r>
              <a:rPr lang="fr-FR" sz="2400" noProof="1"/>
              <a:t> et cliquer sur le lanceur </a:t>
            </a:r>
            <a:r>
              <a:rPr lang="fr-FR" sz="2400" noProof="1">
                <a:solidFill>
                  <a:srgbClr val="FFFF00"/>
                </a:solidFill>
              </a:rPr>
              <a:t>Nombre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Masquer certains chiffres…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D50216C4-0220-B0A3-F392-C4992F66611C}"/>
              </a:ext>
            </a:extLst>
          </p:cNvPr>
          <p:cNvSpPr>
            <a:spLocks noChangeAspect="1"/>
          </p:cNvSpPr>
          <p:nvPr/>
        </p:nvSpPr>
        <p:spPr>
          <a:xfrm>
            <a:off x="8494338" y="3777936"/>
            <a:ext cx="360000" cy="360000"/>
          </a:xfrm>
          <a:prstGeom prst="ellipse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C1ABB4A-D12C-7F98-9A68-71930CF8D1EC}"/>
              </a:ext>
            </a:extLst>
          </p:cNvPr>
          <p:cNvSpPr>
            <a:spLocks noChangeAspect="1"/>
          </p:cNvSpPr>
          <p:nvPr/>
        </p:nvSpPr>
        <p:spPr>
          <a:xfrm rot="5400000">
            <a:off x="8806849" y="4743382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562CAA11-85BC-4CBE-CE71-EEAF3F272891}"/>
              </a:ext>
            </a:extLst>
          </p:cNvPr>
          <p:cNvSpPr>
            <a:spLocks noChangeAspect="1"/>
          </p:cNvSpPr>
          <p:nvPr/>
        </p:nvSpPr>
        <p:spPr>
          <a:xfrm rot="5400000">
            <a:off x="2091918" y="2415471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8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2D77104-198A-1713-2058-6A3F6CAF7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86" y="1931951"/>
            <a:ext cx="5341828" cy="45841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NOTATION ÉTOILES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377956" y="837482"/>
            <a:ext cx="10806404" cy="631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</a:t>
            </a:r>
            <a:r>
              <a:rPr lang="fr-FR" sz="2800" noProof="1">
                <a:solidFill>
                  <a:srgbClr val="FFFF00"/>
                </a:solidFill>
              </a:rPr>
              <a:t>Personnalisée</a:t>
            </a:r>
            <a:r>
              <a:rPr lang="fr-FR" sz="2800" noProof="1"/>
              <a:t> puis entrer le code format suivant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2B5D46CF-1BD6-5200-674A-D9A0144C9988}"/>
              </a:ext>
            </a:extLst>
          </p:cNvPr>
          <p:cNvSpPr txBox="1">
            <a:spLocks/>
          </p:cNvSpPr>
          <p:nvPr/>
        </p:nvSpPr>
        <p:spPr>
          <a:xfrm>
            <a:off x="377956" y="1270611"/>
            <a:ext cx="10806404" cy="631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4000" noProof="1">
                <a:solidFill>
                  <a:srgbClr val="FFFF00"/>
                </a:solidFill>
              </a:rPr>
              <a:t>;;;</a:t>
            </a:r>
            <a:endParaRPr lang="fr-FR" sz="2800" noProof="1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0F66BFF-7567-4E77-E36B-D6DD2E6A21E4}"/>
              </a:ext>
            </a:extLst>
          </p:cNvPr>
          <p:cNvSpPr txBox="1">
            <a:spLocks/>
          </p:cNvSpPr>
          <p:nvPr/>
        </p:nvSpPr>
        <p:spPr>
          <a:xfrm>
            <a:off x="377956" y="6225828"/>
            <a:ext cx="10806404" cy="631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39FD2AE6-F040-26D2-5866-BED27C3E937E}"/>
              </a:ext>
            </a:extLst>
          </p:cNvPr>
          <p:cNvSpPr>
            <a:spLocks noChangeAspect="1"/>
          </p:cNvSpPr>
          <p:nvPr/>
        </p:nvSpPr>
        <p:spPr>
          <a:xfrm>
            <a:off x="3127616" y="3936398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776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uiExpand="1" build="p"/>
      <p:bldP spid="10" grpId="0" uiExpand="1" build="p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917</TotalTime>
  <Words>483</Words>
  <Application>Microsoft Office PowerPoint</Application>
  <PresentationFormat>Grand écran</PresentationFormat>
  <Paragraphs>110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315</cp:revision>
  <dcterms:created xsi:type="dcterms:W3CDTF">2022-09-28T14:03:26Z</dcterms:created>
  <dcterms:modified xsi:type="dcterms:W3CDTF">2023-05-02T13:09:12Z</dcterms:modified>
</cp:coreProperties>
</file>