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71" r:id="rId2"/>
    <p:sldId id="260" r:id="rId3"/>
    <p:sldId id="272" r:id="rId4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2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2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2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2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972542"/>
          <a:ext cx="6791323" cy="179546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43127" y="1376521"/>
          <a:ext cx="987504" cy="9875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2073759" y="972542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sp:txBody>
      <dsp:txXfrm>
        <a:off x="2073759" y="972542"/>
        <a:ext cx="4717563" cy="1795462"/>
      </dsp:txXfrm>
    </dsp:sp>
    <dsp:sp modelId="{FA3369E0-5B38-4FDD-A9F5-22B9810A03F7}">
      <dsp:nvSpPr>
        <dsp:cNvPr id="0" name=""/>
        <dsp:cNvSpPr/>
      </dsp:nvSpPr>
      <dsp:spPr>
        <a:xfrm>
          <a:off x="0" y="3216870"/>
          <a:ext cx="6791323" cy="179546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43127" y="3620849"/>
          <a:ext cx="987504" cy="9875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2073759" y="3216870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3216870"/>
        <a:ext cx="4717563" cy="1795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25/01/2023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25/01/2023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2090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7032033"/>
              </p:ext>
            </p:extLst>
          </p:nvPr>
        </p:nvGraphicFramePr>
        <p:xfrm>
          <a:off x="5399055" y="51788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NB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840699"/>
            <a:ext cx="11132976" cy="1122769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600" dirty="0"/>
              <a:t>La fonction </a:t>
            </a:r>
            <a:r>
              <a:rPr lang="fr-FR" sz="3600" dirty="0">
                <a:solidFill>
                  <a:srgbClr val="FFFF00"/>
                </a:solidFill>
              </a:rPr>
              <a:t>NB</a:t>
            </a:r>
            <a:r>
              <a:rPr lang="fr-FR" sz="3600" dirty="0"/>
              <a:t> permet de compter le nombre de cellules contenant des </a:t>
            </a:r>
            <a:r>
              <a:rPr lang="fr-FR" sz="3600" dirty="0">
                <a:solidFill>
                  <a:srgbClr val="FFFF00"/>
                </a:solidFill>
              </a:rPr>
              <a:t>nombres </a:t>
            </a:r>
            <a:r>
              <a:rPr lang="fr-FR" sz="3600" dirty="0"/>
              <a:t>y compris le </a:t>
            </a:r>
            <a:r>
              <a:rPr lang="fr-FR" sz="3600" dirty="0">
                <a:solidFill>
                  <a:srgbClr val="FFFF00"/>
                </a:solidFill>
              </a:rPr>
              <a:t>0 </a:t>
            </a:r>
            <a:r>
              <a:rPr lang="fr-FR" sz="3600" dirty="0"/>
              <a:t>ainsi que les </a:t>
            </a:r>
            <a:r>
              <a:rPr lang="fr-FR" sz="3600" dirty="0">
                <a:solidFill>
                  <a:srgbClr val="FFFF00"/>
                </a:solidFill>
              </a:rPr>
              <a:t>dates</a:t>
            </a:r>
            <a:endParaRPr lang="fr-FR" sz="36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NB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4FBA6609-C1AE-A1F3-A47A-A35D3FF324B8}"/>
              </a:ext>
            </a:extLst>
          </p:cNvPr>
          <p:cNvSpPr txBox="1">
            <a:spLocks/>
          </p:cNvSpPr>
          <p:nvPr/>
        </p:nvSpPr>
        <p:spPr>
          <a:xfrm>
            <a:off x="619215" y="3372668"/>
            <a:ext cx="11441685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chemeClr val="bg1">
                    <a:lumMod val="95000"/>
                  </a:schemeClr>
                </a:solidFill>
              </a:rPr>
              <a:t>Les </a:t>
            </a:r>
            <a:r>
              <a:rPr lang="fr-FR" sz="3200" dirty="0">
                <a:solidFill>
                  <a:srgbClr val="FFFF00"/>
                </a:solidFill>
              </a:rPr>
              <a:t>dates</a:t>
            </a:r>
            <a:r>
              <a:rPr lang="fr-FR" sz="3200" dirty="0">
                <a:solidFill>
                  <a:schemeClr val="bg1">
                    <a:lumMod val="95000"/>
                  </a:schemeClr>
                </a:solidFill>
              </a:rPr>
              <a:t> sont considérées comme des nombres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049372FB-826C-6CD9-33A1-FF798386BB0E}"/>
              </a:ext>
            </a:extLst>
          </p:cNvPr>
          <p:cNvSpPr txBox="1">
            <a:spLocks/>
          </p:cNvSpPr>
          <p:nvPr/>
        </p:nvSpPr>
        <p:spPr>
          <a:xfrm>
            <a:off x="619215" y="4118007"/>
            <a:ext cx="11441685" cy="10466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chemeClr val="bg1">
                    <a:lumMod val="95000"/>
                  </a:schemeClr>
                </a:solidFill>
              </a:rPr>
              <a:t>Les </a:t>
            </a:r>
            <a:r>
              <a:rPr lang="fr-FR" sz="3200" dirty="0">
                <a:solidFill>
                  <a:srgbClr val="FFFF00"/>
                </a:solidFill>
              </a:rPr>
              <a:t>cellules vides </a:t>
            </a:r>
            <a:r>
              <a:rPr lang="fr-FR" sz="3200" dirty="0">
                <a:solidFill>
                  <a:schemeClr val="bg1">
                    <a:lumMod val="95000"/>
                  </a:schemeClr>
                </a:solidFill>
              </a:rPr>
              <a:t>et les cellules </a:t>
            </a:r>
            <a:r>
              <a:rPr lang="fr-FR" sz="3200" dirty="0">
                <a:solidFill>
                  <a:srgbClr val="FFFF00"/>
                </a:solidFill>
              </a:rPr>
              <a:t>contenant du texte </a:t>
            </a:r>
            <a:r>
              <a:rPr lang="fr-FR" sz="3200" dirty="0">
                <a:solidFill>
                  <a:schemeClr val="bg1">
                    <a:lumMod val="95000"/>
                  </a:schemeClr>
                </a:solidFill>
              </a:rPr>
              <a:t>ne sont pas comptabilisées</a:t>
            </a:r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6" grpId="0" uiExpand="1" build="p"/>
      <p:bldP spid="8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NB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Exemple…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BD93D51-D9E1-D258-65CC-139CDEC8A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5747" y="1016130"/>
            <a:ext cx="7488830" cy="514430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CE82FBE-8D9F-B125-B4A6-EA05EAAF43F2}"/>
              </a:ext>
            </a:extLst>
          </p:cNvPr>
          <p:cNvSpPr/>
          <p:nvPr/>
        </p:nvSpPr>
        <p:spPr>
          <a:xfrm>
            <a:off x="4678326" y="1575746"/>
            <a:ext cx="4688957" cy="1252514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4FBA6609-C1AE-A1F3-A47A-A35D3FF324B8}"/>
              </a:ext>
            </a:extLst>
          </p:cNvPr>
          <p:cNvSpPr txBox="1">
            <a:spLocks/>
          </p:cNvSpPr>
          <p:nvPr/>
        </p:nvSpPr>
        <p:spPr>
          <a:xfrm>
            <a:off x="10252" y="1635898"/>
            <a:ext cx="4465495" cy="28077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>
                <a:solidFill>
                  <a:schemeClr val="bg1">
                    <a:lumMod val="95000"/>
                  </a:schemeClr>
                </a:solidFill>
              </a:rPr>
              <a:t>La fonction </a:t>
            </a:r>
            <a:r>
              <a:rPr lang="fr-FR" sz="2800" dirty="0">
                <a:solidFill>
                  <a:srgbClr val="FFFF00"/>
                </a:solidFill>
              </a:rPr>
              <a:t>NB( ) </a:t>
            </a:r>
            <a:r>
              <a:rPr lang="fr-FR" sz="2400" dirty="0">
                <a:solidFill>
                  <a:schemeClr val="bg1">
                    <a:lumMod val="95000"/>
                  </a:schemeClr>
                </a:solidFill>
              </a:rPr>
              <a:t>retourne </a:t>
            </a:r>
            <a:r>
              <a:rPr lang="fr-FR" sz="2800" dirty="0">
                <a:solidFill>
                  <a:srgbClr val="FFFF00"/>
                </a:solidFill>
              </a:rPr>
              <a:t>9</a:t>
            </a:r>
            <a:endParaRPr lang="fr-FR" sz="2400" dirty="0">
              <a:solidFill>
                <a:srgbClr val="FFFF00"/>
              </a:solidFill>
            </a:endParaRPr>
          </a:p>
          <a:p>
            <a:pPr marL="457200" lvl="1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FFFF00"/>
                </a:solidFill>
              </a:rPr>
              <a:t>3</a:t>
            </a:r>
            <a:r>
              <a:rPr lang="fr-FR" sz="2000" dirty="0">
                <a:solidFill>
                  <a:schemeClr val="bg1">
                    <a:lumMod val="95000"/>
                  </a:schemeClr>
                </a:solidFill>
              </a:rPr>
              <a:t> cellules contenant des </a:t>
            </a:r>
            <a:r>
              <a:rPr lang="fr-FR" sz="2000" dirty="0">
                <a:solidFill>
                  <a:srgbClr val="FFFF00"/>
                </a:solidFill>
              </a:rPr>
              <a:t>dates</a:t>
            </a:r>
          </a:p>
          <a:p>
            <a:pPr marL="457200" lvl="1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000" dirty="0">
                <a:solidFill>
                  <a:schemeClr val="bg1">
                    <a:lumMod val="95000"/>
                  </a:schemeClr>
                </a:solidFill>
              </a:rPr>
              <a:t>+</a:t>
            </a:r>
          </a:p>
          <a:p>
            <a:pPr marL="457200" lvl="1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FFFF00"/>
                </a:solidFill>
              </a:rPr>
              <a:t>6</a:t>
            </a:r>
            <a:r>
              <a:rPr lang="fr-FR" sz="2000" dirty="0">
                <a:solidFill>
                  <a:schemeClr val="bg1">
                    <a:lumMod val="95000"/>
                  </a:schemeClr>
                </a:solidFill>
              </a:rPr>
              <a:t> cellules contenant des </a:t>
            </a:r>
            <a:r>
              <a:rPr lang="fr-FR" sz="2000" dirty="0">
                <a:solidFill>
                  <a:srgbClr val="FFFF00"/>
                </a:solidFill>
              </a:rPr>
              <a:t>nombres</a:t>
            </a:r>
          </a:p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</a:pPr>
            <a:endParaRPr lang="fr-FR" sz="2400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dirty="0">
                <a:solidFill>
                  <a:schemeClr val="bg1">
                    <a:lumMod val="95000"/>
                  </a:schemeClr>
                </a:solidFill>
              </a:rPr>
              <a:t>Les </a:t>
            </a:r>
            <a:r>
              <a:rPr lang="fr-FR" dirty="0">
                <a:solidFill>
                  <a:srgbClr val="FFFF00"/>
                </a:solidFill>
              </a:rPr>
              <a:t>cellules vides </a:t>
            </a:r>
            <a:r>
              <a:rPr lang="fr-FR" dirty="0">
                <a:solidFill>
                  <a:schemeClr val="bg1">
                    <a:lumMod val="95000"/>
                  </a:schemeClr>
                </a:solidFill>
              </a:rPr>
              <a:t>et les cellules contenant du </a:t>
            </a:r>
            <a:r>
              <a:rPr lang="fr-FR" dirty="0">
                <a:solidFill>
                  <a:srgbClr val="FFFF00"/>
                </a:solidFill>
              </a:rPr>
              <a:t>texte</a:t>
            </a:r>
            <a:r>
              <a:rPr lang="fr-FR" dirty="0">
                <a:solidFill>
                  <a:schemeClr val="bg1">
                    <a:lumMod val="95000"/>
                  </a:schemeClr>
                </a:solidFill>
              </a:rPr>
              <a:t> ne sont pas comptabilisées</a:t>
            </a:r>
          </a:p>
        </p:txBody>
      </p:sp>
      <p:sp>
        <p:nvSpPr>
          <p:cNvPr id="7" name="Légende : flèche courbée à une bordure 6">
            <a:extLst>
              <a:ext uri="{FF2B5EF4-FFF2-40B4-BE49-F238E27FC236}">
                <a16:creationId xmlns:a16="http://schemas.microsoft.com/office/drawing/2014/main" id="{D1B42026-0B46-5C00-E1C2-3ABD2D4F58AA}"/>
              </a:ext>
            </a:extLst>
          </p:cNvPr>
          <p:cNvSpPr/>
          <p:nvPr/>
        </p:nvSpPr>
        <p:spPr>
          <a:xfrm flipH="1">
            <a:off x="722583" y="4710034"/>
            <a:ext cx="3040831" cy="744730"/>
          </a:xfrm>
          <a:prstGeom prst="accentCallout2">
            <a:avLst>
              <a:gd name="adj1" fmla="val 27893"/>
              <a:gd name="adj2" fmla="val 21491"/>
              <a:gd name="adj3" fmla="val 27893"/>
              <a:gd name="adj4" fmla="val -36663"/>
              <a:gd name="adj5" fmla="val -181395"/>
              <a:gd name="adj6" fmla="val -79215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600" dirty="0">
                <a:solidFill>
                  <a:srgbClr val="FFFF00"/>
                </a:solidFill>
                <a:latin typeface="Daytona Condensed" panose="020B0506030503040204" pitchFamily="34" charset="0"/>
              </a:rPr>
              <a:t>=NB(A1:E4)</a:t>
            </a:r>
          </a:p>
        </p:txBody>
      </p:sp>
    </p:spTree>
    <p:extLst>
      <p:ext uri="{BB962C8B-B14F-4D97-AF65-F5344CB8AC3E}">
        <p14:creationId xmlns:p14="http://schemas.microsoft.com/office/powerpoint/2010/main" val="171203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0" grpId="0" animBg="1"/>
      <p:bldP spid="6" grpId="0" uiExpand="1" build="p"/>
      <p:bldP spid="7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2079</TotalTime>
  <Words>102</Words>
  <Application>Microsoft Office PowerPoint</Application>
  <PresentationFormat>Grand écran</PresentationFormat>
  <Paragraphs>24</Paragraphs>
  <Slides>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187</cp:revision>
  <dcterms:created xsi:type="dcterms:W3CDTF">2022-09-28T14:03:26Z</dcterms:created>
  <dcterms:modified xsi:type="dcterms:W3CDTF">2023-01-25T09:23:29Z</dcterms:modified>
</cp:coreProperties>
</file>