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1" r:id="rId2"/>
    <p:sldId id="260" r:id="rId3"/>
    <p:sldId id="273" r:id="rId4"/>
    <p:sldId id="274" r:id="rId5"/>
    <p:sldId id="275" r:id="rId6"/>
    <p:sldId id="276" r:id="rId7"/>
    <p:sldId id="278" r:id="rId8"/>
    <p:sldId id="279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8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Objectif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Formule à intégrer uniquement sur la seconde ligne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2DDD7C48-5A8F-4685-993A-17BB1AAA47A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Passer la liste en mode tableau structuré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8BC085B-298E-4C5C-B482-D7DA4FCFF216}" type="parTrans" cxnId="{1F802660-15E2-4894-9DF7-DE23E6762217}">
      <dgm:prSet/>
      <dgm:spPr/>
      <dgm:t>
        <a:bodyPr/>
        <a:lstStyle/>
        <a:p>
          <a:endParaRPr lang="fr-FR"/>
        </a:p>
      </dgm:t>
    </dgm:pt>
    <dgm:pt modelId="{D1EC6C5F-ED1C-4DDE-80FB-FA0D19FC799F}" type="sibTrans" cxnId="{1F802660-15E2-4894-9DF7-DE23E6762217}">
      <dgm:prSet/>
      <dgm:spPr/>
      <dgm:t>
        <a:bodyPr/>
        <a:lstStyle/>
        <a:p>
          <a:endParaRPr lang="fr-FR"/>
        </a:p>
      </dgm:t>
    </dgm:pt>
    <dgm:pt modelId="{81C16F98-2A3B-4DDD-BAF4-0C8716BA88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Mettre en place la mise en forme conditionnelle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9C893C-27D2-45D4-8594-7F33884D5333}" type="parTrans" cxnId="{1BB53907-4FF4-4F2A-AE2D-722C0177F070}">
      <dgm:prSet/>
      <dgm:spPr/>
      <dgm:t>
        <a:bodyPr/>
        <a:lstStyle/>
        <a:p>
          <a:endParaRPr lang="fr-FR"/>
        </a:p>
      </dgm:t>
    </dgm:pt>
    <dgm:pt modelId="{9D20A76E-6816-4EB5-A1AE-E4DD78AA1731}" type="sibTrans" cxnId="{1BB53907-4FF4-4F2A-AE2D-722C0177F070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5">
        <dgm:presLayoutVars>
          <dgm:chMax val="0"/>
          <dgm:chPref val="0"/>
        </dgm:presLayoutVars>
      </dgm:prSet>
      <dgm:spPr/>
    </dgm:pt>
    <dgm:pt modelId="{33C48167-153F-4719-B0E6-BACD695CD35E}" type="pres">
      <dgm:prSet presAssocID="{DF9D085B-D822-4005-B5E6-E80BCCBA3703}" presName="sibTrans" presStyleCnt="0"/>
      <dgm:spPr/>
    </dgm:pt>
    <dgm:pt modelId="{19912D6B-F19B-4C20-8328-B7D6768C02AC}" type="pres">
      <dgm:prSet presAssocID="{2DDD7C48-5A8F-4685-993A-17BB1AAA47AD}" presName="compNode" presStyleCnt="0"/>
      <dgm:spPr/>
    </dgm:pt>
    <dgm:pt modelId="{FDC2FFE3-35AF-4DE9-A96E-1067EC858480}" type="pres">
      <dgm:prSet presAssocID="{2DDD7C48-5A8F-4685-993A-17BB1AAA47AD}" presName="bgRect" presStyleLbl="bgShp" presStyleIdx="3" presStyleCnt="5"/>
      <dgm:spPr>
        <a:xfrm>
          <a:off x="0" y="3738648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6CBC4EA-7B34-45CF-9B70-12A4DF50407E}" type="pres">
      <dgm:prSet presAssocID="{2DDD7C48-5A8F-4685-993A-17BB1AAA47AD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1AF44F64-28AB-4C16-B3FF-AAD6D01DCEDF}" type="pres">
      <dgm:prSet presAssocID="{2DDD7C48-5A8F-4685-993A-17BB1AAA47AD}" presName="spaceRect" presStyleCnt="0"/>
      <dgm:spPr/>
    </dgm:pt>
    <dgm:pt modelId="{B37C5884-428E-419C-A68E-BC1A407D31F5}" type="pres">
      <dgm:prSet presAssocID="{2DDD7C48-5A8F-4685-993A-17BB1AAA47AD}" presName="parTx" presStyleLbl="revTx" presStyleIdx="3" presStyleCnt="5">
        <dgm:presLayoutVars>
          <dgm:chMax val="0"/>
          <dgm:chPref val="0"/>
        </dgm:presLayoutVars>
      </dgm:prSet>
      <dgm:spPr/>
    </dgm:pt>
    <dgm:pt modelId="{BA288397-D0C9-47F7-B368-9C434BE656A4}" type="pres">
      <dgm:prSet presAssocID="{D1EC6C5F-ED1C-4DDE-80FB-FA0D19FC799F}" presName="sibTrans" presStyleCnt="0"/>
      <dgm:spPr/>
    </dgm:pt>
    <dgm:pt modelId="{AEA6263C-EF31-4A70-95CA-478C75AFD762}" type="pres">
      <dgm:prSet presAssocID="{81C16F98-2A3B-4DDD-BAF4-0C8716BA88D3}" presName="compNode" presStyleCnt="0"/>
      <dgm:spPr/>
    </dgm:pt>
    <dgm:pt modelId="{BB154DDE-1665-41DD-94AC-6E45A9B8A20A}" type="pres">
      <dgm:prSet presAssocID="{81C16F98-2A3B-4DDD-BAF4-0C8716BA88D3}" presName="bgRect" presStyleLbl="bgShp" presStyleIdx="4" presStyleCnt="5"/>
      <dgm:spPr>
        <a:xfrm>
          <a:off x="0" y="4982333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52FC358-9F6A-42B4-A22F-5C40E123530C}" type="pres">
      <dgm:prSet presAssocID="{81C16F98-2A3B-4DDD-BAF4-0C8716BA88D3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3798C6B4-7934-494A-BC2D-86ACB9BF549E}" type="pres">
      <dgm:prSet presAssocID="{81C16F98-2A3B-4DDD-BAF4-0C8716BA88D3}" presName="spaceRect" presStyleCnt="0"/>
      <dgm:spPr/>
    </dgm:pt>
    <dgm:pt modelId="{FA7737A3-3915-446E-B666-911405FD6ACD}" type="pres">
      <dgm:prSet presAssocID="{81C16F98-2A3B-4DDD-BAF4-0C8716BA88D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BB53907-4FF4-4F2A-AE2D-722C0177F070}" srcId="{162F69A6-0780-49EA-A6A8-3965C12489B2}" destId="{81C16F98-2A3B-4DDD-BAF4-0C8716BA88D3}" srcOrd="4" destOrd="0" parTransId="{3B9C893C-27D2-45D4-8594-7F33884D5333}" sibTransId="{9D20A76E-6816-4EB5-A1AE-E4DD78AA1731}"/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51708D2A-0EEA-4542-BFED-4986A991A773}" type="presOf" srcId="{2DDD7C48-5A8F-4685-993A-17BB1AAA47AD}" destId="{B37C5884-428E-419C-A68E-BC1A407D31F5}" srcOrd="0" destOrd="0" presId="urn:microsoft.com/office/officeart/2018/2/layout/IconVerticalSolidList#1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1F802660-15E2-4894-9DF7-DE23E6762217}" srcId="{162F69A6-0780-49EA-A6A8-3965C12489B2}" destId="{2DDD7C48-5A8F-4685-993A-17BB1AAA47AD}" srcOrd="3" destOrd="0" parTransId="{68BC085B-298E-4C5C-B482-D7DA4FCFF216}" sibTransId="{D1EC6C5F-ED1C-4DDE-80FB-FA0D19FC799F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0BDB8FBD-B308-47B5-A614-75477583D9E3}" type="presOf" srcId="{81C16F98-2A3B-4DDD-BAF4-0C8716BA88D3}" destId="{FA7737A3-3915-446E-B666-911405FD6ACD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5154434B-D7B0-48CE-B6DA-2B01E34EBC86}" type="presParOf" srcId="{05261D3E-3CC7-4C85-9E09-D67FC777908C}" destId="{33C48167-153F-4719-B0E6-BACD695CD35E}" srcOrd="5" destOrd="0" presId="urn:microsoft.com/office/officeart/2018/2/layout/IconVerticalSolidList#1"/>
    <dgm:cxn modelId="{57F571F8-06D6-4CC6-A333-CCF018DABC39}" type="presParOf" srcId="{05261D3E-3CC7-4C85-9E09-D67FC777908C}" destId="{19912D6B-F19B-4C20-8328-B7D6768C02AC}" srcOrd="6" destOrd="0" presId="urn:microsoft.com/office/officeart/2018/2/layout/IconVerticalSolidList#1"/>
    <dgm:cxn modelId="{ABD0D9C3-C6DD-4258-AECD-54E0A0C4B62B}" type="presParOf" srcId="{19912D6B-F19B-4C20-8328-B7D6768C02AC}" destId="{FDC2FFE3-35AF-4DE9-A96E-1067EC858480}" srcOrd="0" destOrd="0" presId="urn:microsoft.com/office/officeart/2018/2/layout/IconVerticalSolidList#1"/>
    <dgm:cxn modelId="{E4BD50A6-7EF7-4711-BECF-B473E8DED1E7}" type="presParOf" srcId="{19912D6B-F19B-4C20-8328-B7D6768C02AC}" destId="{16CBC4EA-7B34-45CF-9B70-12A4DF50407E}" srcOrd="1" destOrd="0" presId="urn:microsoft.com/office/officeart/2018/2/layout/IconVerticalSolidList#1"/>
    <dgm:cxn modelId="{C5BDDB9E-4996-4197-BA02-A61A96771781}" type="presParOf" srcId="{19912D6B-F19B-4C20-8328-B7D6768C02AC}" destId="{1AF44F64-28AB-4C16-B3FF-AAD6D01DCEDF}" srcOrd="2" destOrd="0" presId="urn:microsoft.com/office/officeart/2018/2/layout/IconVerticalSolidList#1"/>
    <dgm:cxn modelId="{231D34A6-FF93-4AC1-9787-77DCD31808D2}" type="presParOf" srcId="{19912D6B-F19B-4C20-8328-B7D6768C02AC}" destId="{B37C5884-428E-419C-A68E-BC1A407D31F5}" srcOrd="3" destOrd="0" presId="urn:microsoft.com/office/officeart/2018/2/layout/IconVerticalSolidList#1"/>
    <dgm:cxn modelId="{7C395B68-BF78-4D80-A7FF-231510851269}" type="presParOf" srcId="{05261D3E-3CC7-4C85-9E09-D67FC777908C}" destId="{BA288397-D0C9-47F7-B368-9C434BE656A4}" srcOrd="7" destOrd="0" presId="urn:microsoft.com/office/officeart/2018/2/layout/IconVerticalSolidList#1"/>
    <dgm:cxn modelId="{C8B71F68-18DF-4858-ABD9-294EBD372995}" type="presParOf" srcId="{05261D3E-3CC7-4C85-9E09-D67FC777908C}" destId="{AEA6263C-EF31-4A70-95CA-478C75AFD762}" srcOrd="8" destOrd="0" presId="urn:microsoft.com/office/officeart/2018/2/layout/IconVerticalSolidList#1"/>
    <dgm:cxn modelId="{341BAE75-2929-464C-9F1A-B3D8B0384244}" type="presParOf" srcId="{AEA6263C-EF31-4A70-95CA-478C75AFD762}" destId="{BB154DDE-1665-41DD-94AC-6E45A9B8A20A}" srcOrd="0" destOrd="0" presId="urn:microsoft.com/office/officeart/2018/2/layout/IconVerticalSolidList#1"/>
    <dgm:cxn modelId="{4CCF7DE2-5E11-4B99-AD19-0B16D448C2FB}" type="presParOf" srcId="{AEA6263C-EF31-4A70-95CA-478C75AFD762}" destId="{F52FC358-9F6A-42B4-A22F-5C40E123530C}" srcOrd="1" destOrd="0" presId="urn:microsoft.com/office/officeart/2018/2/layout/IconVerticalSolidList#1"/>
    <dgm:cxn modelId="{66109D9B-341E-43DB-B0C0-1144EFA455AB}" type="presParOf" srcId="{AEA6263C-EF31-4A70-95CA-478C75AFD762}" destId="{3798C6B4-7934-494A-BC2D-86ACB9BF549E}" srcOrd="2" destOrd="0" presId="urn:microsoft.com/office/officeart/2018/2/layout/IconVerticalSolidList#1"/>
    <dgm:cxn modelId="{FDDD9774-9BF7-42A8-82DB-2E7F854E77A9}" type="presParOf" srcId="{AEA6263C-EF31-4A70-95CA-478C75AFD762}" destId="{FA7737A3-3915-446E-B666-911405FD6AC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593"/>
          <a:ext cx="6791323" cy="884398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67530" y="206583"/>
          <a:ext cx="486894" cy="4864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021955" y="7593"/>
          <a:ext cx="5707982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Objectif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021955" y="7593"/>
        <a:ext cx="5707982" cy="994948"/>
      </dsp:txXfrm>
    </dsp:sp>
    <dsp:sp modelId="{FA3369E0-5B38-4FDD-A9F5-22B9810A03F7}">
      <dsp:nvSpPr>
        <dsp:cNvPr id="0" name=""/>
        <dsp:cNvSpPr/>
      </dsp:nvSpPr>
      <dsp:spPr>
        <a:xfrm>
          <a:off x="0" y="1251278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67530" y="1450268"/>
          <a:ext cx="486894" cy="4864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021955" y="1251278"/>
          <a:ext cx="5707982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021955" y="1251278"/>
        <a:ext cx="5707982" cy="994948"/>
      </dsp:txXfrm>
    </dsp:sp>
    <dsp:sp modelId="{7AF8A29E-6E79-43FE-B6F7-741C1B4763E0}">
      <dsp:nvSpPr>
        <dsp:cNvPr id="0" name=""/>
        <dsp:cNvSpPr/>
      </dsp:nvSpPr>
      <dsp:spPr>
        <a:xfrm>
          <a:off x="0" y="2494963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267530" y="2693953"/>
          <a:ext cx="486894" cy="4864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021955" y="2494963"/>
          <a:ext cx="5707982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Formule à intégrer uniquement sur la seconde ligne</a:t>
          </a:r>
        </a:p>
      </dsp:txBody>
      <dsp:txXfrm>
        <a:off x="1021955" y="2494963"/>
        <a:ext cx="5707982" cy="994948"/>
      </dsp:txXfrm>
    </dsp:sp>
    <dsp:sp modelId="{FDC2FFE3-35AF-4DE9-A96E-1067EC858480}">
      <dsp:nvSpPr>
        <dsp:cNvPr id="0" name=""/>
        <dsp:cNvSpPr/>
      </dsp:nvSpPr>
      <dsp:spPr>
        <a:xfrm>
          <a:off x="0" y="3738648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CBC4EA-7B34-45CF-9B70-12A4DF50407E}">
      <dsp:nvSpPr>
        <dsp:cNvPr id="0" name=""/>
        <dsp:cNvSpPr/>
      </dsp:nvSpPr>
      <dsp:spPr>
        <a:xfrm>
          <a:off x="267530" y="3937638"/>
          <a:ext cx="486894" cy="48641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C5884-428E-419C-A68E-BC1A407D31F5}">
      <dsp:nvSpPr>
        <dsp:cNvPr id="0" name=""/>
        <dsp:cNvSpPr/>
      </dsp:nvSpPr>
      <dsp:spPr>
        <a:xfrm>
          <a:off x="1021955" y="3738648"/>
          <a:ext cx="5707982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Passer la liste en mode tableau structuré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021955" y="3738648"/>
        <a:ext cx="5707982" cy="994948"/>
      </dsp:txXfrm>
    </dsp:sp>
    <dsp:sp modelId="{BB154DDE-1665-41DD-94AC-6E45A9B8A20A}">
      <dsp:nvSpPr>
        <dsp:cNvPr id="0" name=""/>
        <dsp:cNvSpPr/>
      </dsp:nvSpPr>
      <dsp:spPr>
        <a:xfrm>
          <a:off x="0" y="4982333"/>
          <a:ext cx="6791323" cy="88439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FC358-9F6A-42B4-A22F-5C40E123530C}">
      <dsp:nvSpPr>
        <dsp:cNvPr id="0" name=""/>
        <dsp:cNvSpPr/>
      </dsp:nvSpPr>
      <dsp:spPr>
        <a:xfrm>
          <a:off x="267530" y="5181323"/>
          <a:ext cx="486894" cy="48641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7737A3-3915-446E-B666-911405FD6ACD}">
      <dsp:nvSpPr>
        <dsp:cNvPr id="0" name=""/>
        <dsp:cNvSpPr/>
      </dsp:nvSpPr>
      <dsp:spPr>
        <a:xfrm>
          <a:off x="1021955" y="4982333"/>
          <a:ext cx="5707982" cy="994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299" tIns="105299" rIns="105299" bIns="105299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Mettre en place la mise en forme conditionnelle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021955" y="4982333"/>
        <a:ext cx="5707982" cy="99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02/02/2023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02/02/2023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77560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36538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0583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09163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22410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1405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84880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24149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14744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47957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5289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05178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3646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0600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" Target="slide1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52802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35863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MFC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Comparatif évolution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824" y="2411711"/>
            <a:ext cx="5875176" cy="2816710"/>
          </a:xfrm>
        </p:spPr>
        <p:txBody>
          <a:bodyPr rtlCol="0">
            <a:noAutofit/>
          </a:bodyPr>
          <a:lstStyle/>
          <a:p>
            <a:pPr marL="0" indent="0" algn="ctr">
              <a:lnSpc>
                <a:spcPct val="120000"/>
              </a:lnSpc>
              <a:spcAft>
                <a:spcPts val="1200"/>
              </a:spcAft>
              <a:buNone/>
            </a:pPr>
            <a:r>
              <a:rPr lang="fr-FR" sz="3600" dirty="0"/>
              <a:t>Mettre en évidence sous la </a:t>
            </a:r>
            <a:r>
              <a:rPr lang="fr-FR" sz="3600" dirty="0">
                <a:solidFill>
                  <a:srgbClr val="FFFF00"/>
                </a:solidFill>
              </a:rPr>
              <a:t>forme d’icônes</a:t>
            </a:r>
            <a:r>
              <a:rPr lang="fr-FR" sz="3600" dirty="0"/>
              <a:t>, l’évolution de valeurs numériques saisies les unes en dessous des autres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Objectif…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C9DEF3-7236-3A0E-FFDF-A96AB1D724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8739" y="916010"/>
            <a:ext cx="2551644" cy="57385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4096661"/>
            <a:ext cx="11132976" cy="873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Saisir au minimum deux lignes de valeurs avant de placer la formule de calcul </a:t>
            </a:r>
            <a:r>
              <a:rPr lang="fr-FR" sz="3200" dirty="0">
                <a:solidFill>
                  <a:srgbClr val="FFFF00"/>
                </a:solidFill>
              </a:rPr>
              <a:t>SI.CONDITIONS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459436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Définir une codification numérique comme par exemple</a:t>
            </a:r>
          </a:p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460D26A-A27E-C338-D3C4-ECD2935648CA}"/>
              </a:ext>
            </a:extLst>
          </p:cNvPr>
          <p:cNvSpPr txBox="1">
            <a:spLocks/>
          </p:cNvSpPr>
          <p:nvPr/>
        </p:nvSpPr>
        <p:spPr>
          <a:xfrm>
            <a:off x="2898730" y="2108962"/>
            <a:ext cx="5744076" cy="178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600" dirty="0">
                <a:solidFill>
                  <a:srgbClr val="FFFF00"/>
                </a:solidFill>
              </a:rPr>
              <a:t>1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 </a:t>
            </a:r>
            <a:r>
              <a:rPr lang="fr-FR" sz="2800" dirty="0"/>
              <a:t>Augmentation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2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 </a:t>
            </a:r>
            <a:r>
              <a:rPr lang="fr-FR" sz="2800" dirty="0"/>
              <a:t>Diminution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600" dirty="0">
                <a:solidFill>
                  <a:srgbClr val="FFFF00"/>
                </a:solidFill>
              </a:rPr>
              <a:t>3</a:t>
            </a:r>
            <a:r>
              <a:rPr lang="fr-FR" sz="2800" dirty="0"/>
              <a:t> </a:t>
            </a:r>
            <a:r>
              <a:rPr lang="fr-FR" sz="2800" dirty="0">
                <a:sym typeface="Wingdings" panose="05000000000000000000" pitchFamily="2" charset="2"/>
              </a:rPr>
              <a:t> </a:t>
            </a:r>
            <a:r>
              <a:rPr lang="fr-FR" sz="2800" dirty="0"/>
              <a:t>Egalité – pas d’évolution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5CA364C-9CD1-05BC-FE73-BBA0588ABD31}"/>
              </a:ext>
            </a:extLst>
          </p:cNvPr>
          <p:cNvSpPr txBox="1">
            <a:spLocks/>
          </p:cNvSpPr>
          <p:nvPr/>
        </p:nvSpPr>
        <p:spPr>
          <a:xfrm>
            <a:off x="351924" y="5168535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Convertir la liste en mode </a:t>
            </a:r>
            <a:r>
              <a:rPr lang="fr-FR" sz="3200" dirty="0">
                <a:solidFill>
                  <a:srgbClr val="FFFF00"/>
                </a:solidFill>
              </a:rPr>
              <a:t>Tableau structuré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24502547-4EE5-DF04-793F-6D3D51ECBC4A}"/>
              </a:ext>
            </a:extLst>
          </p:cNvPr>
          <p:cNvSpPr txBox="1">
            <a:spLocks/>
          </p:cNvSpPr>
          <p:nvPr/>
        </p:nvSpPr>
        <p:spPr>
          <a:xfrm>
            <a:off x="351924" y="5804551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Mettre en place une </a:t>
            </a:r>
            <a:r>
              <a:rPr lang="fr-FR" sz="3200" dirty="0">
                <a:solidFill>
                  <a:srgbClr val="FFFF00"/>
                </a:solidFill>
              </a:rPr>
              <a:t>mise en forme conditionnelle </a:t>
            </a:r>
            <a:r>
              <a:rPr lang="fr-FR" sz="3200" dirty="0"/>
              <a:t>(MFC)</a:t>
            </a: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6" grpId="0" uiExpand="1" build="p"/>
      <p:bldP spid="7" grpId="0" uiExpand="1" build="p"/>
      <p:bldP spid="1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Formule à intégrer uniquement sur la seconde ligne en B6…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63923" y="2068474"/>
            <a:ext cx="12128075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=SI.CONDITIONS(</a:t>
            </a:r>
            <a:r>
              <a:rPr lang="fr-FR" sz="3200" dirty="0">
                <a:solidFill>
                  <a:srgbClr val="FFFF00"/>
                </a:solidFill>
              </a:rPr>
              <a:t>ESTVIDE(A6);""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00B050"/>
                </a:solidFill>
              </a:rPr>
              <a:t>A5&lt;A6;1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FF0000"/>
                </a:solidFill>
              </a:rPr>
              <a:t>A5&gt;A6;2</a:t>
            </a:r>
            <a:r>
              <a:rPr lang="fr-FR" sz="3200" dirty="0"/>
              <a:t>;</a:t>
            </a:r>
            <a:r>
              <a:rPr lang="fr-FR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A5=A6;3</a:t>
            </a:r>
            <a:r>
              <a:rPr lang="fr-FR" sz="3200" dirty="0"/>
              <a:t>)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460D26A-A27E-C338-D3C4-ECD2935648CA}"/>
              </a:ext>
            </a:extLst>
          </p:cNvPr>
          <p:cNvSpPr txBox="1">
            <a:spLocks/>
          </p:cNvSpPr>
          <p:nvPr/>
        </p:nvSpPr>
        <p:spPr>
          <a:xfrm>
            <a:off x="0" y="1455942"/>
            <a:ext cx="12191999" cy="4311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1</a:t>
            </a:r>
            <a:r>
              <a:rPr lang="fr-FR" dirty="0"/>
              <a:t> </a:t>
            </a:r>
            <a:r>
              <a:rPr lang="fr-FR" sz="1800" dirty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/>
              <a:t>Augmentation | </a:t>
            </a:r>
            <a:r>
              <a:rPr lang="fr-FR" sz="2400" dirty="0">
                <a:solidFill>
                  <a:srgbClr val="FFFF00"/>
                </a:solidFill>
              </a:rPr>
              <a:t>2</a:t>
            </a:r>
            <a:r>
              <a:rPr lang="fr-FR" dirty="0"/>
              <a:t> </a:t>
            </a:r>
            <a:r>
              <a:rPr lang="fr-FR" sz="1800" dirty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/>
              <a:t>Diminution | </a:t>
            </a:r>
            <a:r>
              <a:rPr lang="fr-FR" sz="2400" dirty="0">
                <a:solidFill>
                  <a:srgbClr val="FFFF00"/>
                </a:solidFill>
              </a:rPr>
              <a:t>3</a:t>
            </a:r>
            <a:r>
              <a:rPr lang="fr-FR" dirty="0"/>
              <a:t> </a:t>
            </a:r>
            <a:r>
              <a:rPr lang="fr-FR" sz="1800" dirty="0">
                <a:sym typeface="Wingdings" panose="05000000000000000000" pitchFamily="2" charset="2"/>
              </a:rPr>
              <a:t></a:t>
            </a:r>
            <a:r>
              <a:rPr lang="fr-FR" dirty="0">
                <a:sym typeface="Wingdings" panose="05000000000000000000" pitchFamily="2" charset="2"/>
              </a:rPr>
              <a:t> </a:t>
            </a:r>
            <a:r>
              <a:rPr lang="fr-FR" dirty="0"/>
              <a:t>Egalité – pas d’évolution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3D691A77-AB5E-65F8-4978-6DB747AE45F0}"/>
              </a:ext>
            </a:extLst>
          </p:cNvPr>
          <p:cNvSpPr txBox="1">
            <a:spLocks/>
          </p:cNvSpPr>
          <p:nvPr/>
        </p:nvSpPr>
        <p:spPr>
          <a:xfrm>
            <a:off x="394649" y="2628091"/>
            <a:ext cx="4303795" cy="409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FF00"/>
                </a:solidFill>
              </a:rPr>
              <a:t>=Si la cellule A6 est vide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E3018D1A-732D-E434-06DF-18A333544A2F}"/>
              </a:ext>
            </a:extLst>
          </p:cNvPr>
          <p:cNvSpPr txBox="1">
            <a:spLocks/>
          </p:cNvSpPr>
          <p:nvPr/>
        </p:nvSpPr>
        <p:spPr>
          <a:xfrm>
            <a:off x="1192780" y="2989954"/>
            <a:ext cx="4744783" cy="409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Alors on ne met rien dans la cellule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37C1534E-7308-71A1-7521-E973DB938052}"/>
              </a:ext>
            </a:extLst>
          </p:cNvPr>
          <p:cNvSpPr txBox="1">
            <a:spLocks/>
          </p:cNvSpPr>
          <p:nvPr/>
        </p:nvSpPr>
        <p:spPr>
          <a:xfrm>
            <a:off x="299122" y="3458498"/>
            <a:ext cx="9794432" cy="4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00B050"/>
                </a:solidFill>
              </a:rPr>
              <a:t>=Sinon Si le contenu de la cellule A5 est inférieur à celui de A6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13D4054-6BB5-0A27-E52B-EF27D8D6B4A0}"/>
              </a:ext>
            </a:extLst>
          </p:cNvPr>
          <p:cNvSpPr txBox="1">
            <a:spLocks/>
          </p:cNvSpPr>
          <p:nvPr/>
        </p:nvSpPr>
        <p:spPr>
          <a:xfrm>
            <a:off x="1192780" y="3850416"/>
            <a:ext cx="8900773" cy="409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Alors on inscrit le chiffre </a:t>
            </a:r>
            <a:r>
              <a:rPr lang="fr-FR" sz="2800" dirty="0">
                <a:solidFill>
                  <a:srgbClr val="00B050"/>
                </a:solidFill>
              </a:rPr>
              <a:t>1</a:t>
            </a:r>
            <a:r>
              <a:rPr lang="fr-FR" sz="2400" dirty="0"/>
              <a:t> dans la cellule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CFB3E6B7-4AB5-FD9F-E1F4-FB56DF608B5A}"/>
              </a:ext>
            </a:extLst>
          </p:cNvPr>
          <p:cNvSpPr txBox="1">
            <a:spLocks/>
          </p:cNvSpPr>
          <p:nvPr/>
        </p:nvSpPr>
        <p:spPr>
          <a:xfrm>
            <a:off x="294739" y="4409856"/>
            <a:ext cx="9794432" cy="4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rgbClr val="FF0000"/>
                </a:solidFill>
              </a:rPr>
              <a:t>=Sinon Si le contenu de la cellule A5 est supérieur à celui de A6</a:t>
            </a: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CEB8286C-0F5E-0D49-7020-D41CF41757B8}"/>
              </a:ext>
            </a:extLst>
          </p:cNvPr>
          <p:cNvSpPr txBox="1">
            <a:spLocks/>
          </p:cNvSpPr>
          <p:nvPr/>
        </p:nvSpPr>
        <p:spPr>
          <a:xfrm>
            <a:off x="1188397" y="4859425"/>
            <a:ext cx="8900773" cy="409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Alors on inscrit le chiffre </a:t>
            </a:r>
            <a:r>
              <a:rPr lang="fr-FR" sz="2800" dirty="0">
                <a:solidFill>
                  <a:srgbClr val="FF0000"/>
                </a:solidFill>
              </a:rPr>
              <a:t>2</a:t>
            </a:r>
            <a:r>
              <a:rPr lang="fr-FR" sz="2400" dirty="0"/>
              <a:t> dans la cellule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ED5A292C-8660-6E84-1987-5208CEB5408A}"/>
              </a:ext>
            </a:extLst>
          </p:cNvPr>
          <p:cNvSpPr txBox="1">
            <a:spLocks/>
          </p:cNvSpPr>
          <p:nvPr/>
        </p:nvSpPr>
        <p:spPr>
          <a:xfrm>
            <a:off x="294738" y="5337162"/>
            <a:ext cx="9794432" cy="433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=Sinon Si le contenu de la cellule A5 est égal à celui de A6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67213DC2-4955-A7C2-71BF-CCC7BCD735F8}"/>
              </a:ext>
            </a:extLst>
          </p:cNvPr>
          <p:cNvSpPr txBox="1">
            <a:spLocks/>
          </p:cNvSpPr>
          <p:nvPr/>
        </p:nvSpPr>
        <p:spPr>
          <a:xfrm>
            <a:off x="1188396" y="5786731"/>
            <a:ext cx="8900773" cy="409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Alors on inscrit le chiffre </a:t>
            </a:r>
            <a:r>
              <a:rPr lang="fr-FR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</a:t>
            </a:r>
            <a:r>
              <a:rPr lang="fr-FR" sz="2400" dirty="0"/>
              <a:t> dans la cellule</a:t>
            </a:r>
            <a:endParaRPr lang="fr-FR" sz="24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80D1686-EBE6-106D-B664-FA0F59BC3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1865" y="2637748"/>
            <a:ext cx="2519035" cy="218758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58175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6" grpId="0" uiExpand="1" build="p"/>
      <p:bldP spid="14" grpId="0" uiExpand="1" build="p"/>
      <p:bldP spid="15" grpId="0" uiExpand="1" build="p"/>
      <p:bldP spid="16" grpId="0" uiExpand="1" build="p"/>
      <p:bldP spid="17" grpId="0" uiExpand="1" build="p"/>
      <p:bldP spid="18" grpId="0" uiExpand="1" build="p"/>
      <p:bldP spid="19" grpId="0" uiExpand="1" build="p"/>
      <p:bldP spid="20" grpId="0" uiExpand="1" build="p"/>
      <p:bldP spid="2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7725286-E081-E7D5-B181-AE50D12CE3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728"/>
          <a:stretch/>
        </p:blipFill>
        <p:spPr>
          <a:xfrm>
            <a:off x="100355" y="1528866"/>
            <a:ext cx="5760000" cy="24573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BC67A5-36FD-C460-DAB6-EE5D43380F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154" y="1528866"/>
            <a:ext cx="5760000" cy="24573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EF919DA-9203-F83B-A676-C85A571984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6000" y="4229246"/>
            <a:ext cx="5760000" cy="24922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0357159D-E6CC-126B-F6C8-67095868E0D1}"/>
              </a:ext>
            </a:extLst>
          </p:cNvPr>
          <p:cNvSpPr txBox="1">
            <a:spLocks/>
          </p:cNvSpPr>
          <p:nvPr/>
        </p:nvSpPr>
        <p:spPr>
          <a:xfrm>
            <a:off x="-67175" y="844624"/>
            <a:ext cx="12128075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3200" dirty="0"/>
              <a:t>=SI.CONDITIONS(</a:t>
            </a:r>
            <a:r>
              <a:rPr lang="fr-FR" sz="3200" dirty="0">
                <a:solidFill>
                  <a:srgbClr val="FFFF00"/>
                </a:solidFill>
              </a:rPr>
              <a:t>ESTVIDE(A6);""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00B050"/>
                </a:solidFill>
              </a:rPr>
              <a:t>A5&lt;A6;1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FF0000"/>
                </a:solidFill>
              </a:rPr>
              <a:t>A5&gt;A6;2</a:t>
            </a:r>
            <a:r>
              <a:rPr lang="fr-FR" sz="3200" dirty="0"/>
              <a:t>;</a:t>
            </a:r>
            <a:r>
              <a:rPr lang="fr-FR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A5=A6;3</a:t>
            </a:r>
            <a:r>
              <a:rPr lang="fr-FR" sz="3200" dirty="0"/>
              <a:t>)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71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74101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Passer la liste en mode tableau structuré…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351924" y="1206186"/>
            <a:ext cx="11132976" cy="9543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Cliquer dans la cellule </a:t>
            </a:r>
            <a:r>
              <a:rPr lang="fr-FR" sz="3000" dirty="0">
                <a:solidFill>
                  <a:srgbClr val="FFFF00"/>
                </a:solidFill>
              </a:rPr>
              <a:t>A4</a:t>
            </a:r>
            <a:r>
              <a:rPr lang="fr-FR" sz="3000" dirty="0"/>
              <a:t>, sélectionner l’onglet </a:t>
            </a:r>
            <a:r>
              <a:rPr lang="fr-FR" sz="3000" dirty="0">
                <a:solidFill>
                  <a:srgbClr val="FFFF00"/>
                </a:solidFill>
              </a:rPr>
              <a:t>Insertion</a:t>
            </a:r>
            <a:r>
              <a:rPr lang="fr-FR" sz="3000" dirty="0"/>
              <a:t> puis cliquer sur </a:t>
            </a:r>
            <a:r>
              <a:rPr lang="fr-FR" sz="3000" dirty="0">
                <a:solidFill>
                  <a:srgbClr val="FFFF00"/>
                </a:solidFill>
              </a:rPr>
              <a:t>Tableau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FF469F8-0046-FEC7-9D85-79BD2544D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4248" y="2097040"/>
            <a:ext cx="3028328" cy="24760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168EA3ED-6BE2-07E9-0317-5599D2FEDCF6}"/>
              </a:ext>
            </a:extLst>
          </p:cNvPr>
          <p:cNvSpPr txBox="1">
            <a:spLocks/>
          </p:cNvSpPr>
          <p:nvPr/>
        </p:nvSpPr>
        <p:spPr>
          <a:xfrm>
            <a:off x="449201" y="4679809"/>
            <a:ext cx="111329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Vérifier la sélection proposée par Excel puis 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8D5D33-75AA-C350-8559-69C08B21F6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9418" y="5239426"/>
            <a:ext cx="2893165" cy="14637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5F671D05-3630-F15F-97BD-AAC00E728669}"/>
              </a:ext>
            </a:extLst>
          </p:cNvPr>
          <p:cNvSpPr>
            <a:spLocks noChangeAspect="1"/>
          </p:cNvSpPr>
          <p:nvPr/>
        </p:nvSpPr>
        <p:spPr>
          <a:xfrm rot="5400000">
            <a:off x="5080627" y="1730469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504CE2-35E7-89AF-ED56-4D5F1AD1B6CF}"/>
              </a:ext>
            </a:extLst>
          </p:cNvPr>
          <p:cNvSpPr/>
          <p:nvPr/>
        </p:nvSpPr>
        <p:spPr>
          <a:xfrm>
            <a:off x="5516881" y="2270761"/>
            <a:ext cx="327659" cy="37598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081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8" grpId="0" uiExpand="1" build="p"/>
      <p:bldP spid="15" grpId="0" uiExpand="1" build="p"/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982781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Nommer le tableau puis sélectionner un style de tableau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861461-1060-6FBD-E722-B0BFB0F0F5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6745" y="2096104"/>
            <a:ext cx="8787618" cy="37840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1C13035-C8B1-4FFA-5B65-03C4813A297B}"/>
              </a:ext>
            </a:extLst>
          </p:cNvPr>
          <p:cNvSpPr/>
          <p:nvPr/>
        </p:nvSpPr>
        <p:spPr>
          <a:xfrm>
            <a:off x="1527093" y="250968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C6E539-B460-6F51-FCEF-E0BAD6595CD1}"/>
              </a:ext>
            </a:extLst>
          </p:cNvPr>
          <p:cNvSpPr/>
          <p:nvPr/>
        </p:nvSpPr>
        <p:spPr>
          <a:xfrm flipV="1">
            <a:off x="2028825" y="2646737"/>
            <a:ext cx="1614488" cy="22505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89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0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C3ECCEA-3AEB-CF91-85BE-7BC70625C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865" y="1936663"/>
            <a:ext cx="3389692" cy="17996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1361436"/>
            <a:ext cx="11132976" cy="476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le sommet de la colonne </a:t>
            </a:r>
            <a:r>
              <a:rPr lang="fr-FR" sz="3200" dirty="0">
                <a:solidFill>
                  <a:srgbClr val="FFFF00"/>
                </a:solidFill>
              </a:rPr>
              <a:t>Statut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1C13035-C8B1-4FFA-5B65-03C4813A297B}"/>
              </a:ext>
            </a:extLst>
          </p:cNvPr>
          <p:cNvSpPr/>
          <p:nvPr/>
        </p:nvSpPr>
        <p:spPr>
          <a:xfrm rot="5400000">
            <a:off x="6061905" y="2003790"/>
            <a:ext cx="379528" cy="311339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2E2BE8-7336-BE9E-7478-C45CBC4F22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824" y="5134710"/>
            <a:ext cx="11628571" cy="1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E3E5A4B-088E-346D-4333-0E4554C45E86}"/>
              </a:ext>
            </a:extLst>
          </p:cNvPr>
          <p:cNvSpPr txBox="1">
            <a:spLocks/>
          </p:cNvSpPr>
          <p:nvPr/>
        </p:nvSpPr>
        <p:spPr>
          <a:xfrm>
            <a:off x="220824" y="3840400"/>
            <a:ext cx="11132976" cy="9464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Mise en forme conditionnelle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F970835-CC5B-D835-65D9-984A075A768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place la mise en forme conditionnelle…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F4A5BE2D-2814-8D2E-8D0C-EE0C14280029}"/>
              </a:ext>
            </a:extLst>
          </p:cNvPr>
          <p:cNvSpPr>
            <a:spLocks noChangeAspect="1"/>
          </p:cNvSpPr>
          <p:nvPr/>
        </p:nvSpPr>
        <p:spPr>
          <a:xfrm rot="5400000">
            <a:off x="851112" y="4808368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782D83-B6F8-96C4-DA23-FE240FF313FE}"/>
              </a:ext>
            </a:extLst>
          </p:cNvPr>
          <p:cNvSpPr/>
          <p:nvPr/>
        </p:nvSpPr>
        <p:spPr>
          <a:xfrm flipV="1">
            <a:off x="9377463" y="5496561"/>
            <a:ext cx="885217" cy="75633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77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7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0" grpId="0" animBg="1"/>
      <p:bldP spid="11" grpId="0" uiExpand="1" build="p"/>
      <p:bldP spid="2" grpId="0" build="p"/>
      <p:bldP spid="6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982781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Nouvelle règle…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C0312A9-C49D-6977-9BC8-D0C7F870A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1855351"/>
            <a:ext cx="2943225" cy="3867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F9556A68-F6A0-4183-C0AB-3FDEFAE1F174}"/>
              </a:ext>
            </a:extLst>
          </p:cNvPr>
          <p:cNvSpPr>
            <a:spLocks noChangeAspect="1"/>
          </p:cNvSpPr>
          <p:nvPr/>
        </p:nvSpPr>
        <p:spPr>
          <a:xfrm>
            <a:off x="4161354" y="4839369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D843E2-C80F-66C9-4C55-F3C0E209787B}"/>
              </a:ext>
            </a:extLst>
          </p:cNvPr>
          <p:cNvSpPr/>
          <p:nvPr/>
        </p:nvSpPr>
        <p:spPr>
          <a:xfrm flipV="1">
            <a:off x="4624389" y="4902740"/>
            <a:ext cx="2943224" cy="314541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475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982781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Utiliser une formule pour déterminer pour quelles cellules le format sera appliqué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6B3BF2-746E-11B8-6544-036439B3F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5048" y="2631176"/>
            <a:ext cx="5561905" cy="34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>
            <a:off x="2867575" y="389737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049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982781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Entrer la formule suivante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>
            <a:off x="2675618" y="4451854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453D8E3-FD68-2ACB-5D57-F65E405A9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213" y="2389069"/>
            <a:ext cx="5743575" cy="34861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03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D43D103-D355-6BF7-A7FC-1C4312419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86" y="1590175"/>
            <a:ext cx="5371429" cy="4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817410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le bouton </a:t>
            </a:r>
            <a:r>
              <a:rPr lang="fr-FR" sz="3200" dirty="0">
                <a:solidFill>
                  <a:srgbClr val="FFFF00"/>
                </a:solidFill>
              </a:rPr>
              <a:t>Format…</a:t>
            </a:r>
            <a:r>
              <a:rPr lang="fr-FR" sz="3200" dirty="0"/>
              <a:t> puis sélectionner l’onglet </a:t>
            </a:r>
            <a:r>
              <a:rPr lang="fr-FR" sz="3200" dirty="0">
                <a:solidFill>
                  <a:srgbClr val="FFFF00"/>
                </a:solidFill>
              </a:rPr>
              <a:t>Nombre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 rot="5400000">
            <a:off x="3531652" y="153224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96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2A8257E-1EA1-70B6-3BE2-9D2FD1EFE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0286" y="1546831"/>
            <a:ext cx="5371429" cy="4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817410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</a:t>
            </a:r>
            <a:r>
              <a:rPr lang="fr-FR" sz="3200" dirty="0">
                <a:solidFill>
                  <a:srgbClr val="FFFF00"/>
                </a:solidFill>
              </a:rPr>
              <a:t>Personnalisée</a:t>
            </a:r>
            <a:r>
              <a:rPr lang="fr-FR" sz="3200" dirty="0"/>
              <a:t> puis créer le format suivant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>
            <a:off x="2943128" y="359500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660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0" y="804905"/>
            <a:ext cx="12192000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3200" dirty="0"/>
              <a:t>[Couleur10]"🔼"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3" name="Légende : flèche courbée 2">
            <a:extLst>
              <a:ext uri="{FF2B5EF4-FFF2-40B4-BE49-F238E27FC236}">
                <a16:creationId xmlns:a16="http://schemas.microsoft.com/office/drawing/2014/main" id="{D2605AEB-3A56-3356-7301-E3D78F38CE95}"/>
              </a:ext>
            </a:extLst>
          </p:cNvPr>
          <p:cNvSpPr/>
          <p:nvPr/>
        </p:nvSpPr>
        <p:spPr>
          <a:xfrm flipH="1">
            <a:off x="1209591" y="1892184"/>
            <a:ext cx="2344366" cy="97887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1408"/>
              <a:gd name="adj6" fmla="val -6285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Permet d’appliquer la couleur verte au symbole</a:t>
            </a: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585E61D8-0AB7-B375-2762-98381230112B}"/>
              </a:ext>
            </a:extLst>
          </p:cNvPr>
          <p:cNvSpPr/>
          <p:nvPr/>
        </p:nvSpPr>
        <p:spPr>
          <a:xfrm>
            <a:off x="7838986" y="1773788"/>
            <a:ext cx="3814746" cy="134719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557"/>
              <a:gd name="adj6" fmla="val -1991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Ce symbole est obtenu avec la combinaison de touche </a:t>
            </a:r>
            <a:br>
              <a:rPr lang="fr-FR" dirty="0"/>
            </a:br>
            <a:r>
              <a:rPr lang="fr-FR" sz="2400" dirty="0">
                <a:solidFill>
                  <a:srgbClr val="FFFF00"/>
                </a:solidFill>
              </a:rPr>
              <a:t>Windows</a:t>
            </a:r>
            <a:r>
              <a:rPr lang="fr-FR" dirty="0"/>
              <a:t> + </a:t>
            </a:r>
            <a:r>
              <a:rPr lang="fr-FR" sz="2400" dirty="0">
                <a:solidFill>
                  <a:srgbClr val="FFFF00"/>
                </a:solidFill>
              </a:rPr>
              <a:t>point-virgule</a:t>
            </a:r>
            <a:r>
              <a:rPr lang="fr-FR" dirty="0"/>
              <a:t> et en tapant le critère </a:t>
            </a:r>
            <a:r>
              <a:rPr lang="fr-FR" sz="2000" dirty="0">
                <a:solidFill>
                  <a:srgbClr val="FFFF00"/>
                </a:solidFill>
              </a:rPr>
              <a:t>flèche</a:t>
            </a:r>
            <a:endParaRPr lang="fr-FR" dirty="0">
              <a:solidFill>
                <a:srgbClr val="FFFF00"/>
              </a:solidFill>
            </a:endParaRPr>
          </a:p>
        </p:txBody>
      </p:sp>
      <p:pic>
        <p:nvPicPr>
          <p:cNvPr id="2" name="Picture 2" descr="Excel, Les indices des couleurs">
            <a:extLst>
              <a:ext uri="{FF2B5EF4-FFF2-40B4-BE49-F238E27FC236}">
                <a16:creationId xmlns:a16="http://schemas.microsoft.com/office/drawing/2014/main" id="{73347E7C-0D55-8B46-3CA7-5C92F0EAC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78" y="3225599"/>
            <a:ext cx="5869021" cy="33939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E87E158-5BF9-520B-3534-E6C97E5EC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8442" y="3263074"/>
            <a:ext cx="3209524" cy="32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2B2140-8DCB-F394-C3FB-7AD73D51B6BC}"/>
              </a:ext>
            </a:extLst>
          </p:cNvPr>
          <p:cNvSpPr/>
          <p:nvPr/>
        </p:nvSpPr>
        <p:spPr>
          <a:xfrm flipV="1">
            <a:off x="910162" y="4192620"/>
            <a:ext cx="772723" cy="389107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38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3" grpId="0" animBg="1"/>
      <p:bldP spid="9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DE1D8E9-36CC-2A25-6239-2140C1F2C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4" y="2740519"/>
            <a:ext cx="5933632" cy="21292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84636" y="712286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000" dirty="0"/>
              <a:t>Dupliquer les règles et adapter-les de la façon suivante</a:t>
            </a:r>
            <a:endParaRPr lang="fr-FR" sz="3000" dirty="0">
              <a:solidFill>
                <a:srgbClr val="FFFF00"/>
              </a:solidFill>
            </a:endParaRP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 rot="16200000">
            <a:off x="1064458" y="390969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96A550F-7904-4A78-9E50-DB0988503895}"/>
              </a:ext>
            </a:extLst>
          </p:cNvPr>
          <p:cNvSpPr txBox="1">
            <a:spLocks/>
          </p:cNvSpPr>
          <p:nvPr/>
        </p:nvSpPr>
        <p:spPr>
          <a:xfrm>
            <a:off x="220824" y="2108508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Règle </a:t>
            </a:r>
            <a:r>
              <a:rPr lang="fr-FR" sz="3200" dirty="0">
                <a:solidFill>
                  <a:srgbClr val="FFFF00"/>
                </a:solidFill>
              </a:rPr>
              <a:t>N° 2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3B2A83-91C5-3DFD-99EC-7FDD7586D2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1471" y="1328976"/>
            <a:ext cx="5371429" cy="4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755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6" grpId="0" animBg="1"/>
      <p:bldP spid="1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BEFCFAE-D280-2458-9AD5-9ED6D730C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4" y="2740519"/>
            <a:ext cx="5933633" cy="21292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6CF4849-4544-96C8-7359-627B5D174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225" y="1176342"/>
            <a:ext cx="5371429" cy="4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5F3104D-B152-88B6-CB9C-ADDD9A35D57D}"/>
              </a:ext>
            </a:extLst>
          </p:cNvPr>
          <p:cNvSpPr/>
          <p:nvPr/>
        </p:nvSpPr>
        <p:spPr>
          <a:xfrm rot="16200000">
            <a:off x="860178" y="421125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96A550F-7904-4A78-9E50-DB0988503895}"/>
              </a:ext>
            </a:extLst>
          </p:cNvPr>
          <p:cNvSpPr txBox="1">
            <a:spLocks/>
          </p:cNvSpPr>
          <p:nvPr/>
        </p:nvSpPr>
        <p:spPr>
          <a:xfrm>
            <a:off x="220824" y="2108508"/>
            <a:ext cx="11132976" cy="63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Règle </a:t>
            </a:r>
            <a:r>
              <a:rPr lang="fr-FR" sz="3200" dirty="0">
                <a:solidFill>
                  <a:srgbClr val="FFFF00"/>
                </a:solidFill>
              </a:rPr>
              <a:t>N° 3</a:t>
            </a:r>
          </a:p>
        </p:txBody>
      </p:sp>
    </p:spTree>
    <p:extLst>
      <p:ext uri="{BB962C8B-B14F-4D97-AF65-F5344CB8AC3E}">
        <p14:creationId xmlns:p14="http://schemas.microsoft.com/office/powerpoint/2010/main" val="249582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MFC – Comparatif évolution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D4424FE-4794-756B-B617-234AC1831D5A}"/>
              </a:ext>
            </a:extLst>
          </p:cNvPr>
          <p:cNvSpPr txBox="1">
            <a:spLocks/>
          </p:cNvSpPr>
          <p:nvPr/>
        </p:nvSpPr>
        <p:spPr>
          <a:xfrm>
            <a:off x="220824" y="980154"/>
            <a:ext cx="11132976" cy="1052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La mise en place est terminée. L’ajout de données permet désormais d’afficher les icônes appropriées.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1AB7D8-39E6-41FC-BC0C-5305316950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857" y="2504332"/>
            <a:ext cx="2514286" cy="3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310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2340</TotalTime>
  <Words>548</Words>
  <Application>Microsoft Office PowerPoint</Application>
  <PresentationFormat>Grand écran</PresentationFormat>
  <Paragraphs>99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290</cp:revision>
  <dcterms:created xsi:type="dcterms:W3CDTF">2022-09-28T14:03:26Z</dcterms:created>
  <dcterms:modified xsi:type="dcterms:W3CDTF">2023-02-02T09:13:05Z</dcterms:modified>
</cp:coreProperties>
</file>