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2" r:id="rId2"/>
    <p:sldId id="260" r:id="rId3"/>
    <p:sldId id="296" r:id="rId4"/>
    <p:sldId id="288" r:id="rId5"/>
    <p:sldId id="297" r:id="rId6"/>
    <p:sldId id="298" r:id="rId7"/>
    <p:sldId id="299" r:id="rId8"/>
    <p:sldId id="300" r:id="rId9"/>
    <p:sldId id="301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8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zone de texte liée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menus de mise en forme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zone de texte liée</a:t>
          </a:r>
        </a:p>
      </dsp:txBody>
      <dsp:txXfrm>
        <a:off x="1974526" y="2137664"/>
        <a:ext cx="4816796" cy="1709546"/>
      </dsp:txXfrm>
    </dsp:sp>
    <dsp:sp modelId="{D009D6CD-7EA4-481F-8115-E0BF7306AB9C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menus de mise en forme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16/05/2023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16/05/2023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2799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6963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04751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54370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29715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71755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5131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674073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824861"/>
            <a:ext cx="10806404" cy="2411237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Les </a:t>
            </a:r>
            <a:r>
              <a:rPr lang="fr-FR" sz="2800" noProof="1">
                <a:solidFill>
                  <a:srgbClr val="FFFF00"/>
                </a:solidFill>
              </a:rPr>
              <a:t>KPI</a:t>
            </a:r>
            <a:r>
              <a:rPr lang="fr-FR" sz="2800" noProof="1"/>
              <a:t>, </a:t>
            </a:r>
            <a:r>
              <a:rPr lang="fr-FR" sz="2800" i="1" noProof="1">
                <a:solidFill>
                  <a:srgbClr val="FFFF00"/>
                </a:solidFill>
              </a:rPr>
              <a:t>Key Indicator Performance </a:t>
            </a:r>
            <a:r>
              <a:rPr lang="fr-FR" sz="2800" noProof="1"/>
              <a:t>en anglais, sont les indicateurs d’une entreprise qui permettent de mesurer une performance. Autrement appelés </a:t>
            </a:r>
            <a:r>
              <a:rPr lang="fr-FR" sz="2800" noProof="1">
                <a:solidFill>
                  <a:srgbClr val="FFFF00"/>
                </a:solidFill>
              </a:rPr>
              <a:t>ICP</a:t>
            </a:r>
            <a:r>
              <a:rPr lang="fr-FR" sz="2800" noProof="1"/>
              <a:t> en français, </a:t>
            </a:r>
            <a:r>
              <a:rPr lang="fr-FR" sz="2800" i="1" noProof="1">
                <a:solidFill>
                  <a:srgbClr val="FFFF00"/>
                </a:solidFill>
              </a:rPr>
              <a:t>Indicateurs Clés de Performance</a:t>
            </a:r>
            <a:r>
              <a:rPr lang="fr-FR" sz="2800" noProof="1"/>
              <a:t>, ils sont nécessaires pour apprécier la situation réelle d’une entreprise et donc son état de santé à un instant T.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Définition…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8506455-DB15-09B6-8EA4-83E7AD6C16A7}"/>
              </a:ext>
            </a:extLst>
          </p:cNvPr>
          <p:cNvSpPr txBox="1">
            <a:spLocks/>
          </p:cNvSpPr>
          <p:nvPr/>
        </p:nvSpPr>
        <p:spPr>
          <a:xfrm>
            <a:off x="163286" y="4655149"/>
            <a:ext cx="10806404" cy="859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Pour créer ces indicateurs dans un tableau de bord, nous utiliserons une zone de texte qui sera liée à une cellule comportant le chiffre clé.</a:t>
            </a:r>
            <a:endParaRPr lang="fr-FR" sz="24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4EE8E51-E4D3-2AAC-7C5D-D2BB6FFC8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4428536"/>
            <a:ext cx="2486025" cy="18288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0378FF-B508-3B2C-C050-798247DDE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6" y="2375157"/>
            <a:ext cx="11949404" cy="11017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15064"/>
            <a:ext cx="10806404" cy="43314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Sélectionner l’onglet </a:t>
            </a:r>
            <a:r>
              <a:rPr lang="fr-FR" sz="2400" noProof="1">
                <a:solidFill>
                  <a:srgbClr val="FFFF00"/>
                </a:solidFill>
              </a:rPr>
              <a:t>Insertion</a:t>
            </a:r>
            <a:r>
              <a:rPr lang="fr-FR" sz="2400" noProof="1"/>
              <a:t> puis cliquer sur </a:t>
            </a:r>
            <a:r>
              <a:rPr lang="fr-FR" sz="2400" noProof="1">
                <a:solidFill>
                  <a:srgbClr val="FFFF00"/>
                </a:solidFill>
              </a:rPr>
              <a:t>Texte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zone de texte liée…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8506455-DB15-09B6-8EA4-83E7AD6C16A7}"/>
              </a:ext>
            </a:extLst>
          </p:cNvPr>
          <p:cNvSpPr txBox="1">
            <a:spLocks/>
          </p:cNvSpPr>
          <p:nvPr/>
        </p:nvSpPr>
        <p:spPr>
          <a:xfrm>
            <a:off x="163286" y="3684765"/>
            <a:ext cx="10806404" cy="467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noProof="1"/>
              <a:t>Cliquer sur </a:t>
            </a:r>
            <a:r>
              <a:rPr lang="fr-FR" sz="2400" noProof="1">
                <a:solidFill>
                  <a:srgbClr val="FFFF00"/>
                </a:solidFill>
              </a:rPr>
              <a:t>Zone de texte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5F73FF-BC0D-818C-3DB1-B41908ECF221}"/>
              </a:ext>
            </a:extLst>
          </p:cNvPr>
          <p:cNvSpPr/>
          <p:nvPr/>
        </p:nvSpPr>
        <p:spPr>
          <a:xfrm>
            <a:off x="4852988" y="5364438"/>
            <a:ext cx="502783" cy="65583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A45C1A5-E268-58A5-8EA1-99DAE27B96C5}"/>
              </a:ext>
            </a:extLst>
          </p:cNvPr>
          <p:cNvSpPr>
            <a:spLocks noChangeAspect="1"/>
          </p:cNvSpPr>
          <p:nvPr/>
        </p:nvSpPr>
        <p:spPr>
          <a:xfrm>
            <a:off x="4342068" y="5465946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B0398EF-2FFD-BDAE-BC45-6898A58A83F9}"/>
              </a:ext>
            </a:extLst>
          </p:cNvPr>
          <p:cNvSpPr>
            <a:spLocks noChangeAspect="1"/>
          </p:cNvSpPr>
          <p:nvPr/>
        </p:nvSpPr>
        <p:spPr>
          <a:xfrm rot="5400000">
            <a:off x="1230308" y="1953612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50DFF-E301-A375-EA35-BEC54DB5A1AB}"/>
              </a:ext>
            </a:extLst>
          </p:cNvPr>
          <p:cNvSpPr/>
          <p:nvPr/>
        </p:nvSpPr>
        <p:spPr>
          <a:xfrm>
            <a:off x="11080750" y="2628900"/>
            <a:ext cx="463550" cy="62230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70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7B1DD4F7-EFCC-AE7E-E274-BEAAFBDC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4593913"/>
            <a:ext cx="5010150" cy="20859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AF3489-2D4B-4BF7-CD79-FC639477D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476" y="1419803"/>
            <a:ext cx="5019048" cy="20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54993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Dessiner la zone de texte à l’aide de la souris</a:t>
            </a:r>
            <a:endParaRPr lang="fr-FR" sz="2400" noProof="1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9DBDAB6-349E-39A8-1EFD-FB0332F5B8D5}"/>
              </a:ext>
            </a:extLst>
          </p:cNvPr>
          <p:cNvSpPr txBox="1">
            <a:spLocks/>
          </p:cNvSpPr>
          <p:nvPr/>
        </p:nvSpPr>
        <p:spPr>
          <a:xfrm>
            <a:off x="547396" y="3536571"/>
            <a:ext cx="10806404" cy="811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le contour de la zone de texte. Le trait doit passer d’un trait pointillé en un trait fin</a:t>
            </a:r>
            <a:endParaRPr lang="fr-FR" sz="2400" noProof="1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4306DAAD-6AF3-A2EF-85C4-ED4462ABAE75}"/>
              </a:ext>
            </a:extLst>
          </p:cNvPr>
          <p:cNvSpPr>
            <a:spLocks noChangeAspect="1"/>
          </p:cNvSpPr>
          <p:nvPr/>
        </p:nvSpPr>
        <p:spPr>
          <a:xfrm rot="3553449">
            <a:off x="6464426" y="5410488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1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uiExpand="1" build="p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FFFC585-65FC-27E7-9666-121089C31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703" y="4034830"/>
            <a:ext cx="5368594" cy="26072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9685223-D771-4FB2-402C-446F4C26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762" y="1486143"/>
            <a:ext cx="4790476" cy="19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54993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dans la barre de formule puis saisir le symbole </a:t>
            </a:r>
            <a:r>
              <a:rPr lang="fr-FR" sz="2800" noProof="1">
                <a:solidFill>
                  <a:srgbClr val="FFFF00"/>
                </a:solidFill>
              </a:rPr>
              <a:t>=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9DBDAB6-349E-39A8-1EFD-FB0332F5B8D5}"/>
              </a:ext>
            </a:extLst>
          </p:cNvPr>
          <p:cNvSpPr txBox="1">
            <a:spLocks/>
          </p:cNvSpPr>
          <p:nvPr/>
        </p:nvSpPr>
        <p:spPr>
          <a:xfrm>
            <a:off x="547396" y="3536571"/>
            <a:ext cx="10806404" cy="559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dans la cellule contenant la valeur à afficher</a:t>
            </a:r>
            <a:endParaRPr lang="fr-FR" sz="2400" noProof="1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4306DAAD-6AF3-A2EF-85C4-ED4462ABAE75}"/>
              </a:ext>
            </a:extLst>
          </p:cNvPr>
          <p:cNvSpPr>
            <a:spLocks noChangeAspect="1"/>
          </p:cNvSpPr>
          <p:nvPr/>
        </p:nvSpPr>
        <p:spPr>
          <a:xfrm rot="3553449">
            <a:off x="5195462" y="5836596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C677A86-68EB-AA84-64F1-3486A5AA5540}"/>
              </a:ext>
            </a:extLst>
          </p:cNvPr>
          <p:cNvSpPr>
            <a:spLocks noChangeAspect="1"/>
          </p:cNvSpPr>
          <p:nvPr/>
        </p:nvSpPr>
        <p:spPr>
          <a:xfrm rot="10800000">
            <a:off x="6676975" y="1398414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6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uiExpand="1" build="p"/>
      <p:bldP spid="9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D8274CED-E08C-443F-C6AE-1B4E38979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964407"/>
            <a:ext cx="7372350" cy="40386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54993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Valider par la touche </a:t>
            </a:r>
            <a:r>
              <a:rPr lang="fr-FR" sz="2800" noProof="1">
                <a:solidFill>
                  <a:srgbClr val="FFFF00"/>
                </a:solidFill>
              </a:rPr>
              <a:t>Entrée</a:t>
            </a:r>
            <a:r>
              <a:rPr lang="fr-FR" sz="2800" noProof="1"/>
              <a:t> ou l’outil </a:t>
            </a:r>
            <a:r>
              <a:rPr lang="fr-FR" sz="2800" noProof="1">
                <a:solidFill>
                  <a:srgbClr val="FFFF00"/>
                </a:solidFill>
              </a:rPr>
              <a:t>validation</a:t>
            </a:r>
            <a:endParaRPr lang="fr-FR" sz="24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84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8419CC24-967D-5536-DA00-D8A83B1AC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629" y="4179604"/>
            <a:ext cx="5588743" cy="25008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A8EBBFE-7060-FDAA-C02C-A3C6CA2F6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659" y="998712"/>
            <a:ext cx="5816682" cy="21363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54993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Résultat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77991FF6-0011-34BF-6345-806149CFC5C5}"/>
              </a:ext>
            </a:extLst>
          </p:cNvPr>
          <p:cNvSpPr txBox="1">
            <a:spLocks/>
          </p:cNvSpPr>
          <p:nvPr/>
        </p:nvSpPr>
        <p:spPr>
          <a:xfrm>
            <a:off x="547396" y="3575669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Procéder ensuite à la mise en forme</a:t>
            </a:r>
            <a:endParaRPr lang="fr-FR" sz="24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91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15064"/>
            <a:ext cx="10806404" cy="43314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Par l’onglet </a:t>
            </a:r>
            <a:r>
              <a:rPr lang="fr-FR" sz="2400" noProof="1">
                <a:solidFill>
                  <a:srgbClr val="FFFF00"/>
                </a:solidFill>
              </a:rPr>
              <a:t>Accueil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menus de mise en forme…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3B8F3FD-7444-542F-44E4-95BAC02AF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1739" y="2662089"/>
            <a:ext cx="5828522" cy="15338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4C2F0B-9EAB-1D19-F970-2B8EE4815E64}"/>
              </a:ext>
            </a:extLst>
          </p:cNvPr>
          <p:cNvSpPr/>
          <p:nvPr/>
        </p:nvSpPr>
        <p:spPr>
          <a:xfrm>
            <a:off x="4502669" y="3011455"/>
            <a:ext cx="4507592" cy="118445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86EBE531-0A77-380A-089E-5EE9B01B5080}"/>
              </a:ext>
            </a:extLst>
          </p:cNvPr>
          <p:cNvSpPr>
            <a:spLocks noChangeAspect="1"/>
          </p:cNvSpPr>
          <p:nvPr/>
        </p:nvSpPr>
        <p:spPr>
          <a:xfrm rot="16200000">
            <a:off x="6396682" y="4318865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0836A51-B10B-4167-A340-3E61BE285B85}"/>
              </a:ext>
            </a:extLst>
          </p:cNvPr>
          <p:cNvSpPr>
            <a:spLocks noChangeAspect="1"/>
          </p:cNvSpPr>
          <p:nvPr/>
        </p:nvSpPr>
        <p:spPr>
          <a:xfrm rot="5400000">
            <a:off x="3956272" y="2253422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839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5" grpId="0" animBg="1"/>
      <p:bldP spid="1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5C81CC9-12F5-A4C1-916B-5B41A5F8C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84" y="2417060"/>
            <a:ext cx="11336656" cy="15391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15064"/>
            <a:ext cx="10806404" cy="43314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Par l’onglet </a:t>
            </a:r>
            <a:r>
              <a:rPr lang="fr-FR" sz="2400" noProof="1">
                <a:solidFill>
                  <a:srgbClr val="FFFF00"/>
                </a:solidFill>
              </a:rPr>
              <a:t>Format de forme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KPI - Indicateurs Clés de Performance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menus de mise en forme…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4C2F0B-9EAB-1D19-F970-2B8EE4815E64}"/>
              </a:ext>
            </a:extLst>
          </p:cNvPr>
          <p:cNvSpPr/>
          <p:nvPr/>
        </p:nvSpPr>
        <p:spPr>
          <a:xfrm>
            <a:off x="6096000" y="2836772"/>
            <a:ext cx="1387151" cy="111940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A27F9D-480C-CA1A-8044-89B229C92701}"/>
              </a:ext>
            </a:extLst>
          </p:cNvPr>
          <p:cNvSpPr/>
          <p:nvPr/>
        </p:nvSpPr>
        <p:spPr>
          <a:xfrm>
            <a:off x="9745825" y="2869296"/>
            <a:ext cx="1876115" cy="111940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6167CA60-17C4-554B-EEEF-92C54715FB84}"/>
              </a:ext>
            </a:extLst>
          </p:cNvPr>
          <p:cNvSpPr/>
          <p:nvPr/>
        </p:nvSpPr>
        <p:spPr>
          <a:xfrm flipH="1">
            <a:off x="3194957" y="4784376"/>
            <a:ext cx="2472418" cy="93509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9000"/>
              <a:gd name="adj6" fmla="val -3202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Couleur de fond et contour de la zone de texte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B9755FBD-ECA6-E1A7-1942-E21F157180CE}"/>
              </a:ext>
            </a:extLst>
          </p:cNvPr>
          <p:cNvSpPr/>
          <p:nvPr/>
        </p:nvSpPr>
        <p:spPr>
          <a:xfrm flipH="1">
            <a:off x="7289382" y="5251922"/>
            <a:ext cx="2616618" cy="75306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9320"/>
              <a:gd name="adj6" fmla="val -3101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Couleur de police et effet de texte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58C0E255-03CF-1E4C-656A-0FE55CA7B470}"/>
              </a:ext>
            </a:extLst>
          </p:cNvPr>
          <p:cNvSpPr>
            <a:spLocks noChangeAspect="1"/>
          </p:cNvSpPr>
          <p:nvPr/>
        </p:nvSpPr>
        <p:spPr>
          <a:xfrm rot="5400000">
            <a:off x="10100163" y="2068279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811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5" grpId="0" animBg="1"/>
      <p:bldP spid="9" grpId="0" animBg="1"/>
      <p:bldP spid="11" grpId="0" animBg="1"/>
      <p:bldP spid="12" grpId="0" animBg="1"/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1032</TotalTime>
  <Words>304</Words>
  <Application>Microsoft Office PowerPoint</Application>
  <PresentationFormat>Grand écran</PresentationFormat>
  <Paragraphs>50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279</cp:revision>
  <dcterms:created xsi:type="dcterms:W3CDTF">2022-09-28T14:03:26Z</dcterms:created>
  <dcterms:modified xsi:type="dcterms:W3CDTF">2023-05-16T09:19:20Z</dcterms:modified>
</cp:coreProperties>
</file>