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73" r:id="rId2"/>
    <p:sldId id="274" r:id="rId3"/>
    <p:sldId id="260" r:id="rId4"/>
    <p:sldId id="261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2" r:id="rId3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2" d="100"/>
          <a:sy n="102" d="100"/>
        </p:scale>
        <p:origin x="144" y="132"/>
      </p:cViewPr>
      <p:guideLst>
        <p:guide orient="horz" pos="220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" Target="../slides/slide2.xml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Présentation des différents éléments de l’interface Excel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1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1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1">
        <dgm:presLayoutVars>
          <dgm:chMax val="0"/>
          <dgm:chPref val="0"/>
        </dgm:presLayoutVars>
      </dgm:prSet>
      <dgm:spPr/>
    </dgm:pt>
  </dgm:ptLst>
  <dgm:cxnLst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2094706"/>
          <a:ext cx="6791323" cy="1795462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43127" y="2498685"/>
          <a:ext cx="987504" cy="9875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2073759" y="2094706"/>
          <a:ext cx="4717563" cy="1795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020" tIns="190020" rIns="190020" bIns="190020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Présentation des différents éléments de l’interface Excel</a:t>
          </a:r>
        </a:p>
      </dsp:txBody>
      <dsp:txXfrm>
        <a:off x="2073759" y="2094706"/>
        <a:ext cx="4717563" cy="17954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13/03/2023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13/03/2023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23456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51678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89519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60002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520365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15806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97665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219030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82683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7853243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688927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8617363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50691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459490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977748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504636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093582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5331463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147629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6745619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0696886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302035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3052215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210268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449379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6100962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784869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80454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slide" Target="slide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slide" Target="slide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slide" Target="slide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slide" Target="slide1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slide" Target="slide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slide" Target="slide1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slide" Target="slide1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slide" Target="slide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slide" Target="slide1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4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slide" Target="slide1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29102548"/>
              </p:ext>
            </p:extLst>
          </p:nvPr>
        </p:nvGraphicFramePr>
        <p:xfrm>
          <a:off x="5399055" y="-532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80336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INTERFACE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37E53E24-8ADA-D939-1DF9-ADC0EFFCD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213" y="305819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35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83D9A3A-B5A9-4C27-5C71-7FF61C218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229" y="733478"/>
            <a:ext cx="10711542" cy="59794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71810AD-42F1-98D3-DEAD-ACB3A65A6192}"/>
              </a:ext>
            </a:extLst>
          </p:cNvPr>
          <p:cNvSpPr/>
          <p:nvPr/>
        </p:nvSpPr>
        <p:spPr>
          <a:xfrm>
            <a:off x="727785" y="736974"/>
            <a:ext cx="10711542" cy="36000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718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09EE0E0B-4726-BD66-12AA-DA565A979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" y="1258756"/>
            <a:ext cx="12192000" cy="35727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C5744B9-2166-0A79-8367-0D38CECF2565}"/>
              </a:ext>
            </a:extLst>
          </p:cNvPr>
          <p:cNvSpPr/>
          <p:nvPr/>
        </p:nvSpPr>
        <p:spPr>
          <a:xfrm>
            <a:off x="1" y="1258756"/>
            <a:ext cx="2563718" cy="357274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F673BB76-6CDC-023B-5C0A-6071AC9ACB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97429" y="2869334"/>
            <a:ext cx="4997142" cy="75428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38F75A71-8E44-AE37-06E7-814C1F3625C9}"/>
              </a:ext>
            </a:extLst>
          </p:cNvPr>
          <p:cNvCxnSpPr>
            <a:stCxn id="11" idx="2"/>
            <a:endCxn id="12" idx="1"/>
          </p:cNvCxnSpPr>
          <p:nvPr/>
        </p:nvCxnSpPr>
        <p:spPr>
          <a:xfrm rot="16200000" flipH="1">
            <a:off x="1624421" y="1273468"/>
            <a:ext cx="1630447" cy="2315569"/>
          </a:xfrm>
          <a:prstGeom prst="bentConnector2">
            <a:avLst/>
          </a:prstGeom>
          <a:noFill/>
          <a:ln w="19050">
            <a:solidFill>
              <a:srgbClr val="FFFF00"/>
            </a:solidFill>
            <a:headEnd type="oval" w="lg" len="lg"/>
            <a:tailEnd type="triangle" w="lg" len="lg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Légende : flèche courbée 16">
            <a:extLst>
              <a:ext uri="{FF2B5EF4-FFF2-40B4-BE49-F238E27FC236}">
                <a16:creationId xmlns:a16="http://schemas.microsoft.com/office/drawing/2014/main" id="{2660DD02-FB09-22E8-7815-5A3E99217CF1}"/>
              </a:ext>
            </a:extLst>
          </p:cNvPr>
          <p:cNvSpPr/>
          <p:nvPr/>
        </p:nvSpPr>
        <p:spPr>
          <a:xfrm flipH="1">
            <a:off x="391333" y="4408408"/>
            <a:ext cx="3613146" cy="93703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6798"/>
              <a:gd name="adj6" fmla="val -36195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Activer l’enregistrement automatique sur </a:t>
            </a:r>
            <a:r>
              <a:rPr lang="fr-F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OneDrive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(cloud)</a:t>
            </a:r>
          </a:p>
        </p:txBody>
      </p:sp>
      <p:sp>
        <p:nvSpPr>
          <p:cNvPr id="18" name="Légende : flèche courbée 17">
            <a:extLst>
              <a:ext uri="{FF2B5EF4-FFF2-40B4-BE49-F238E27FC236}">
                <a16:creationId xmlns:a16="http://schemas.microsoft.com/office/drawing/2014/main" id="{32F39659-48BC-C6DD-45B1-C9CE764BEFA0}"/>
              </a:ext>
            </a:extLst>
          </p:cNvPr>
          <p:cNvSpPr/>
          <p:nvPr/>
        </p:nvSpPr>
        <p:spPr>
          <a:xfrm flipH="1">
            <a:off x="2224248" y="5599244"/>
            <a:ext cx="3613146" cy="93703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24041"/>
              <a:gd name="adj6" fmla="val -55408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Enregistrer un document</a:t>
            </a:r>
          </a:p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Fichier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fr-F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Enregistrer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9" name="Légende : flèche courbée 18">
            <a:extLst>
              <a:ext uri="{FF2B5EF4-FFF2-40B4-BE49-F238E27FC236}">
                <a16:creationId xmlns:a16="http://schemas.microsoft.com/office/drawing/2014/main" id="{4CD2A261-1F71-AA18-E681-4EC17C1C8DE3}"/>
              </a:ext>
            </a:extLst>
          </p:cNvPr>
          <p:cNvSpPr/>
          <p:nvPr/>
        </p:nvSpPr>
        <p:spPr>
          <a:xfrm>
            <a:off x="9685144" y="4659226"/>
            <a:ext cx="2375756" cy="1153745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00417"/>
              <a:gd name="adj6" fmla="val -5122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Personnaliser la barre d’outils</a:t>
            </a:r>
            <a:b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Accès rapide</a:t>
            </a:r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81615207-FAE8-0F26-2CEC-204B6DB687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3143" y="1646596"/>
            <a:ext cx="5285714" cy="49619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C480A2-BBA9-EB4D-634A-6888050C66FA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Personnalisation de la barre d’outils Accès rapide…</a:t>
            </a:r>
          </a:p>
        </p:txBody>
      </p:sp>
      <p:pic>
        <p:nvPicPr>
          <p:cNvPr id="5" name="Graphique 4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4BA2E21D-4C93-48F6-F25E-62F6070C20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332D7F61-C8AA-ABDF-70C4-231B0D50BCB2}"/>
              </a:ext>
            </a:extLst>
          </p:cNvPr>
          <p:cNvSpPr>
            <a:spLocks/>
          </p:cNvSpPr>
          <p:nvPr/>
        </p:nvSpPr>
        <p:spPr>
          <a:xfrm rot="5400000">
            <a:off x="6096000" y="1536333"/>
            <a:ext cx="612000" cy="612000"/>
          </a:xfrm>
          <a:prstGeom prst="ellipse">
            <a:avLst/>
          </a:prstGeom>
          <a:noFill/>
          <a:ln>
            <a:solidFill>
              <a:srgbClr val="FFFF00"/>
            </a:solidFill>
          </a:ln>
          <a:effectLst>
            <a:glow rad="1016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" grpId="0" build="p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43475D08-0716-B2C1-5E74-97A0D172E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0684" y="2911183"/>
            <a:ext cx="2151926" cy="6148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9EE0E0B-4726-BD66-12AA-DA565A9796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8" y="1258756"/>
            <a:ext cx="12192000" cy="35727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C5744B9-2166-0A79-8367-0D38CECF2565}"/>
              </a:ext>
            </a:extLst>
          </p:cNvPr>
          <p:cNvSpPr/>
          <p:nvPr/>
        </p:nvSpPr>
        <p:spPr>
          <a:xfrm>
            <a:off x="2565919" y="1258756"/>
            <a:ext cx="1362269" cy="357274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38F75A71-8E44-AE37-06E7-814C1F3625C9}"/>
              </a:ext>
            </a:extLst>
          </p:cNvPr>
          <p:cNvCxnSpPr>
            <a:cxnSpLocks/>
            <a:stCxn id="11" idx="2"/>
            <a:endCxn id="8" idx="1"/>
          </p:cNvCxnSpPr>
          <p:nvPr/>
        </p:nvCxnSpPr>
        <p:spPr>
          <a:xfrm rot="16200000" flipH="1">
            <a:off x="2897584" y="1965500"/>
            <a:ext cx="1602571" cy="903630"/>
          </a:xfrm>
          <a:prstGeom prst="bentConnector2">
            <a:avLst/>
          </a:prstGeom>
          <a:noFill/>
          <a:ln w="19050">
            <a:solidFill>
              <a:srgbClr val="FFFF00"/>
            </a:solidFill>
            <a:headEnd type="oval" w="lg" len="lg"/>
            <a:tailEnd type="triangle" w="lg" len="lg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Légende : flèche courbée 16">
            <a:extLst>
              <a:ext uri="{FF2B5EF4-FFF2-40B4-BE49-F238E27FC236}">
                <a16:creationId xmlns:a16="http://schemas.microsoft.com/office/drawing/2014/main" id="{2660DD02-FB09-22E8-7815-5A3E99217CF1}"/>
              </a:ext>
            </a:extLst>
          </p:cNvPr>
          <p:cNvSpPr/>
          <p:nvPr/>
        </p:nvSpPr>
        <p:spPr>
          <a:xfrm>
            <a:off x="6171792" y="4474106"/>
            <a:ext cx="3613146" cy="93703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6798"/>
              <a:gd name="adj6" fmla="val -36195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Nom du document Excel (classeur)</a:t>
            </a:r>
          </a:p>
        </p:txBody>
      </p:sp>
    </p:spTree>
    <p:extLst>
      <p:ext uri="{BB962C8B-B14F-4D97-AF65-F5344CB8AC3E}">
        <p14:creationId xmlns:p14="http://schemas.microsoft.com/office/powerpoint/2010/main" val="308923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4C0551-646E-7A7D-89CC-754D3A14D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2543" y="3931181"/>
            <a:ext cx="6318357" cy="230769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9EE0E0B-4726-BD66-12AA-DA565A9796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8" y="1258756"/>
            <a:ext cx="12192000" cy="35727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C5744B9-2166-0A79-8367-0D38CECF2565}"/>
              </a:ext>
            </a:extLst>
          </p:cNvPr>
          <p:cNvSpPr/>
          <p:nvPr/>
        </p:nvSpPr>
        <p:spPr>
          <a:xfrm>
            <a:off x="4516017" y="1258756"/>
            <a:ext cx="1362269" cy="357274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38F75A71-8E44-AE37-06E7-814C1F3625C9}"/>
              </a:ext>
            </a:extLst>
          </p:cNvPr>
          <p:cNvCxnSpPr>
            <a:cxnSpLocks/>
            <a:stCxn id="11" idx="2"/>
            <a:endCxn id="3" idx="1"/>
          </p:cNvCxnSpPr>
          <p:nvPr/>
        </p:nvCxnSpPr>
        <p:spPr>
          <a:xfrm rot="16200000" flipH="1">
            <a:off x="3735348" y="3077833"/>
            <a:ext cx="3468998" cy="545391"/>
          </a:xfrm>
          <a:prstGeom prst="bentConnector2">
            <a:avLst/>
          </a:prstGeom>
          <a:noFill/>
          <a:ln w="19050">
            <a:solidFill>
              <a:srgbClr val="FFFF00"/>
            </a:solidFill>
            <a:headEnd type="oval" w="lg" len="lg"/>
            <a:tailEnd type="triangle" w="lg" len="lg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Légende : flèche courbée 16">
            <a:extLst>
              <a:ext uri="{FF2B5EF4-FFF2-40B4-BE49-F238E27FC236}">
                <a16:creationId xmlns:a16="http://schemas.microsoft.com/office/drawing/2014/main" id="{2660DD02-FB09-22E8-7815-5A3E99217CF1}"/>
              </a:ext>
            </a:extLst>
          </p:cNvPr>
          <p:cNvSpPr/>
          <p:nvPr/>
        </p:nvSpPr>
        <p:spPr>
          <a:xfrm flipH="1">
            <a:off x="5469847" y="2154786"/>
            <a:ext cx="3613146" cy="115038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2967"/>
              <a:gd name="adj6" fmla="val -21959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Accéder rapidement à certaines fonctionnalités en fonction du texte saisi</a:t>
            </a:r>
          </a:p>
        </p:txBody>
      </p:sp>
    </p:spTree>
    <p:extLst>
      <p:ext uri="{BB962C8B-B14F-4D97-AF65-F5344CB8AC3E}">
        <p14:creationId xmlns:p14="http://schemas.microsoft.com/office/powerpoint/2010/main" val="186390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E10FADF9-E6B5-5B57-52C7-38961ACFD7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475" y="2464150"/>
            <a:ext cx="2990871" cy="5648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9EE0E0B-4726-BD66-12AA-DA565A9796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8" y="1258756"/>
            <a:ext cx="12192000" cy="35727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C5744B9-2166-0A79-8367-0D38CECF2565}"/>
              </a:ext>
            </a:extLst>
          </p:cNvPr>
          <p:cNvSpPr/>
          <p:nvPr/>
        </p:nvSpPr>
        <p:spPr>
          <a:xfrm>
            <a:off x="8907042" y="1265061"/>
            <a:ext cx="2008608" cy="357274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38F75A71-8E44-AE37-06E7-814C1F3625C9}"/>
              </a:ext>
            </a:extLst>
          </p:cNvPr>
          <p:cNvCxnSpPr>
            <a:cxnSpLocks/>
            <a:stCxn id="11" idx="2"/>
            <a:endCxn id="10" idx="3"/>
          </p:cNvCxnSpPr>
          <p:nvPr/>
        </p:nvCxnSpPr>
        <p:spPr>
          <a:xfrm rot="5400000">
            <a:off x="8382239" y="1217442"/>
            <a:ext cx="1124215" cy="1934000"/>
          </a:xfrm>
          <a:prstGeom prst="bentConnector2">
            <a:avLst/>
          </a:prstGeom>
          <a:noFill/>
          <a:ln w="19050">
            <a:solidFill>
              <a:srgbClr val="FFFF00"/>
            </a:solidFill>
            <a:headEnd type="oval" w="lg" len="lg"/>
            <a:tailEnd type="triangle" w="lg" len="lg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Légende : flèche courbée 16">
            <a:extLst>
              <a:ext uri="{FF2B5EF4-FFF2-40B4-BE49-F238E27FC236}">
                <a16:creationId xmlns:a16="http://schemas.microsoft.com/office/drawing/2014/main" id="{2660DD02-FB09-22E8-7815-5A3E99217CF1}"/>
              </a:ext>
            </a:extLst>
          </p:cNvPr>
          <p:cNvSpPr/>
          <p:nvPr/>
        </p:nvSpPr>
        <p:spPr>
          <a:xfrm flipH="1">
            <a:off x="1373329" y="3707886"/>
            <a:ext cx="3613146" cy="115038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59537"/>
              <a:gd name="adj6" fmla="val -31772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Accéder à certaines fonctionnalités de l’abonnement </a:t>
            </a:r>
            <a:r>
              <a:rPr lang="fr-F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Microsoft Office 365</a:t>
            </a:r>
          </a:p>
        </p:txBody>
      </p:sp>
    </p:spTree>
    <p:extLst>
      <p:ext uri="{BB962C8B-B14F-4D97-AF65-F5344CB8AC3E}">
        <p14:creationId xmlns:p14="http://schemas.microsoft.com/office/powerpoint/2010/main" val="238094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876A40A-BF1E-D3DE-FC48-AC48A849A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6016" y="2486840"/>
            <a:ext cx="1732588" cy="50681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9EE0E0B-4726-BD66-12AA-DA565A9796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8" y="1258756"/>
            <a:ext cx="12192000" cy="35727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C5744B9-2166-0A79-8367-0D38CECF2565}"/>
              </a:ext>
            </a:extLst>
          </p:cNvPr>
          <p:cNvSpPr/>
          <p:nvPr/>
        </p:nvSpPr>
        <p:spPr>
          <a:xfrm>
            <a:off x="10926147" y="1258757"/>
            <a:ext cx="1260156" cy="357274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38F75A71-8E44-AE37-06E7-814C1F3625C9}"/>
              </a:ext>
            </a:extLst>
          </p:cNvPr>
          <p:cNvCxnSpPr>
            <a:cxnSpLocks/>
            <a:stCxn id="11" idx="2"/>
            <a:endCxn id="3" idx="3"/>
          </p:cNvCxnSpPr>
          <p:nvPr/>
        </p:nvCxnSpPr>
        <p:spPr>
          <a:xfrm rot="5400000">
            <a:off x="9895308" y="1079328"/>
            <a:ext cx="1124215" cy="2197621"/>
          </a:xfrm>
          <a:prstGeom prst="bentConnector2">
            <a:avLst/>
          </a:prstGeom>
          <a:noFill/>
          <a:ln w="19050">
            <a:solidFill>
              <a:srgbClr val="FFFF00"/>
            </a:solidFill>
            <a:headEnd type="oval" w="lg" len="lg"/>
            <a:tailEnd type="triangle" w="lg" len="lg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Légende : flèche courbée 16">
            <a:extLst>
              <a:ext uri="{FF2B5EF4-FFF2-40B4-BE49-F238E27FC236}">
                <a16:creationId xmlns:a16="http://schemas.microsoft.com/office/drawing/2014/main" id="{2660DD02-FB09-22E8-7815-5A3E99217CF1}"/>
              </a:ext>
            </a:extLst>
          </p:cNvPr>
          <p:cNvSpPr/>
          <p:nvPr/>
        </p:nvSpPr>
        <p:spPr>
          <a:xfrm flipH="1">
            <a:off x="3930011" y="3370840"/>
            <a:ext cx="3060000" cy="54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67768"/>
              <a:gd name="adj6" fmla="val -31149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Réduire la fenêtre Excel</a:t>
            </a:r>
            <a:endParaRPr lang="fr-FR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Légende : flèche courbée 1">
            <a:extLst>
              <a:ext uri="{FF2B5EF4-FFF2-40B4-BE49-F238E27FC236}">
                <a16:creationId xmlns:a16="http://schemas.microsoft.com/office/drawing/2014/main" id="{21461109-CD4D-71AC-62FE-05A1065E2F4E}"/>
              </a:ext>
            </a:extLst>
          </p:cNvPr>
          <p:cNvSpPr/>
          <p:nvPr/>
        </p:nvSpPr>
        <p:spPr>
          <a:xfrm flipH="1">
            <a:off x="3930011" y="4225056"/>
            <a:ext cx="3060000" cy="54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27768"/>
              <a:gd name="adj6" fmla="val -5015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Agrandir la fenêtre Excel</a:t>
            </a:r>
            <a:endParaRPr lang="fr-FR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Légende : flèche courbée 6">
            <a:extLst>
              <a:ext uri="{FF2B5EF4-FFF2-40B4-BE49-F238E27FC236}">
                <a16:creationId xmlns:a16="http://schemas.microsoft.com/office/drawing/2014/main" id="{403AA4B2-8A95-F3E7-6E87-D29D09796D55}"/>
              </a:ext>
            </a:extLst>
          </p:cNvPr>
          <p:cNvSpPr/>
          <p:nvPr/>
        </p:nvSpPr>
        <p:spPr>
          <a:xfrm flipH="1">
            <a:off x="3930011" y="5059244"/>
            <a:ext cx="3060000" cy="54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82492"/>
              <a:gd name="adj6" fmla="val -67508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Fermer la fenêtre Excel</a:t>
            </a:r>
            <a:endParaRPr lang="fr-FR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40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7" grpId="0" animBg="1"/>
      <p:bldP spid="2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F8BFE2D5-0B93-FE38-D452-01FBE6F38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1093" y="2210761"/>
            <a:ext cx="3431291" cy="343756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7C725DD-C15B-D2FE-0199-9820625873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43" y="949104"/>
            <a:ext cx="11917714" cy="109790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C5744B9-2166-0A79-8367-0D38CECF2565}"/>
              </a:ext>
            </a:extLst>
          </p:cNvPr>
          <p:cNvSpPr/>
          <p:nvPr/>
        </p:nvSpPr>
        <p:spPr>
          <a:xfrm>
            <a:off x="137178" y="949104"/>
            <a:ext cx="520609" cy="260571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38F75A71-8E44-AE37-06E7-814C1F3625C9}"/>
              </a:ext>
            </a:extLst>
          </p:cNvPr>
          <p:cNvCxnSpPr>
            <a:cxnSpLocks/>
            <a:stCxn id="11" idx="2"/>
            <a:endCxn id="13" idx="1"/>
          </p:cNvCxnSpPr>
          <p:nvPr/>
        </p:nvCxnSpPr>
        <p:spPr>
          <a:xfrm rot="16200000" flipH="1">
            <a:off x="-245646" y="1852804"/>
            <a:ext cx="2719868" cy="1433610"/>
          </a:xfrm>
          <a:prstGeom prst="bentConnector2">
            <a:avLst/>
          </a:prstGeom>
          <a:noFill/>
          <a:ln w="19050">
            <a:solidFill>
              <a:srgbClr val="FFFF00"/>
            </a:solidFill>
            <a:headEnd type="oval" w="lg" len="lg"/>
            <a:tailEnd type="triangle" w="lg" len="lg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Légende : flèche courbée 16">
            <a:extLst>
              <a:ext uri="{FF2B5EF4-FFF2-40B4-BE49-F238E27FC236}">
                <a16:creationId xmlns:a16="http://schemas.microsoft.com/office/drawing/2014/main" id="{2660DD02-FB09-22E8-7815-5A3E99217CF1}"/>
              </a:ext>
            </a:extLst>
          </p:cNvPr>
          <p:cNvSpPr/>
          <p:nvPr/>
        </p:nvSpPr>
        <p:spPr>
          <a:xfrm>
            <a:off x="4680786" y="5812077"/>
            <a:ext cx="6056344" cy="756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28118"/>
              <a:gd name="adj6" fmla="val -35663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Accéder au menu qui permet de créer, enregistrer ou bien encore d’imprimer un classeur Excel</a:t>
            </a:r>
            <a:endParaRPr lang="fr-FR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51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A7C725DD-C15B-D2FE-0199-982062587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440000"/>
            <a:ext cx="11880000" cy="109443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Ellipse 10">
            <a:extLst>
              <a:ext uri="{FF2B5EF4-FFF2-40B4-BE49-F238E27FC236}">
                <a16:creationId xmlns:a16="http://schemas.microsoft.com/office/drawing/2014/main" id="{AC5744B9-2166-0A79-8367-0D38CECF2565}"/>
              </a:ext>
            </a:extLst>
          </p:cNvPr>
          <p:cNvSpPr/>
          <p:nvPr/>
        </p:nvSpPr>
        <p:spPr>
          <a:xfrm>
            <a:off x="631825" y="1400314"/>
            <a:ext cx="565150" cy="354915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60DD02-FB09-22E8-7815-5A3E99217CF1}"/>
              </a:ext>
            </a:extLst>
          </p:cNvPr>
          <p:cNvSpPr/>
          <p:nvPr/>
        </p:nvSpPr>
        <p:spPr>
          <a:xfrm>
            <a:off x="3183311" y="2853806"/>
            <a:ext cx="5825378" cy="115038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Mettre en forme, aligner, mise en forme conditionnelle, gérer les lignes et colonnes, somme automatique, trier et filtrer, rechercher,…</a:t>
            </a:r>
            <a:endParaRPr lang="fr-FR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45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5C4EDAA1-6855-D9A4-4595-592A86A51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440000"/>
            <a:ext cx="11880000" cy="10944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F07F8B59-C9FD-A0BC-07CC-3F3C6EE1A7B5}"/>
              </a:ext>
            </a:extLst>
          </p:cNvPr>
          <p:cNvSpPr/>
          <p:nvPr/>
        </p:nvSpPr>
        <p:spPr>
          <a:xfrm>
            <a:off x="1140929" y="1389800"/>
            <a:ext cx="666850" cy="375936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4EE2F3-9717-706D-BD90-9A3888626DE0}"/>
              </a:ext>
            </a:extLst>
          </p:cNvPr>
          <p:cNvSpPr/>
          <p:nvPr/>
        </p:nvSpPr>
        <p:spPr>
          <a:xfrm>
            <a:off x="3183311" y="2853806"/>
            <a:ext cx="5825378" cy="115038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Créer un tableau croisé dynamique, un tableau structuré, un graphique,…</a:t>
            </a:r>
            <a:endParaRPr lang="fr-FR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05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3CAED07-CA83-AFA6-972E-2E0BBE1CF2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" y="1440000"/>
            <a:ext cx="11880000" cy="106101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F07F8B59-C9FD-A0BC-07CC-3F3C6EE1A7B5}"/>
              </a:ext>
            </a:extLst>
          </p:cNvPr>
          <p:cNvSpPr/>
          <p:nvPr/>
        </p:nvSpPr>
        <p:spPr>
          <a:xfrm>
            <a:off x="1723757" y="1345951"/>
            <a:ext cx="845530" cy="375936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B74C39-3A26-F86F-0D17-9C4ED1FD1EEA}"/>
              </a:ext>
            </a:extLst>
          </p:cNvPr>
          <p:cNvSpPr/>
          <p:nvPr/>
        </p:nvSpPr>
        <p:spPr>
          <a:xfrm>
            <a:off x="3183311" y="2853806"/>
            <a:ext cx="5825378" cy="115038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Modifier les marges, l’orientation à l’impression, les en-têtes et pieds de page,…</a:t>
            </a:r>
            <a:endParaRPr lang="fr-FR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369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62C307B-E4EE-B597-C298-4829F834F9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" y="1440000"/>
            <a:ext cx="11880000" cy="10944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F07F8B59-C9FD-A0BC-07CC-3F3C6EE1A7B5}"/>
              </a:ext>
            </a:extLst>
          </p:cNvPr>
          <p:cNvSpPr/>
          <p:nvPr/>
        </p:nvSpPr>
        <p:spPr>
          <a:xfrm>
            <a:off x="2514599" y="1379290"/>
            <a:ext cx="736601" cy="375936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58C1AA5-9E32-A12C-6504-ACCB5FE164E4}"/>
              </a:ext>
            </a:extLst>
          </p:cNvPr>
          <p:cNvSpPr/>
          <p:nvPr/>
        </p:nvSpPr>
        <p:spPr>
          <a:xfrm>
            <a:off x="3183311" y="2853806"/>
            <a:ext cx="5825378" cy="115038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Créer des formules de calcul, gérer des zones nommées,…</a:t>
            </a:r>
            <a:endParaRPr lang="fr-FR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67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5687208-EAC3-C9D0-24B4-6907BE42B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" y="1440000"/>
            <a:ext cx="11880000" cy="10944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F07F8B59-C9FD-A0BC-07CC-3F3C6EE1A7B5}"/>
              </a:ext>
            </a:extLst>
          </p:cNvPr>
          <p:cNvSpPr/>
          <p:nvPr/>
        </p:nvSpPr>
        <p:spPr>
          <a:xfrm>
            <a:off x="3183310" y="1379290"/>
            <a:ext cx="650503" cy="375936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0B2A0D-91A9-D266-9144-3161A3B528E9}"/>
              </a:ext>
            </a:extLst>
          </p:cNvPr>
          <p:cNvSpPr/>
          <p:nvPr/>
        </p:nvSpPr>
        <p:spPr>
          <a:xfrm>
            <a:off x="3183311" y="2853806"/>
            <a:ext cx="5825378" cy="115038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Importer des fichiers, trier et filtrer, utiliser la validation des données,…</a:t>
            </a:r>
            <a:endParaRPr lang="fr-FR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96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942A0950-CE65-C67A-4640-D326D22B73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" y="1440000"/>
            <a:ext cx="11880000" cy="10860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F07F8B59-C9FD-A0BC-07CC-3F3C6EE1A7B5}"/>
              </a:ext>
            </a:extLst>
          </p:cNvPr>
          <p:cNvSpPr/>
          <p:nvPr/>
        </p:nvSpPr>
        <p:spPr>
          <a:xfrm>
            <a:off x="3759199" y="1379290"/>
            <a:ext cx="673101" cy="375936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F6C33A-2C72-49F6-A44A-51FFF15745C7}"/>
              </a:ext>
            </a:extLst>
          </p:cNvPr>
          <p:cNvSpPr/>
          <p:nvPr/>
        </p:nvSpPr>
        <p:spPr>
          <a:xfrm>
            <a:off x="3183311" y="2853806"/>
            <a:ext cx="5825378" cy="115038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Corriger l’orthographe, protéger des feuilles et des classeurs,…</a:t>
            </a:r>
            <a:endParaRPr lang="fr-FR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72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D2F07F5C-9536-5E03-3C4E-131EE1B32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" y="1440000"/>
            <a:ext cx="11880000" cy="109443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F07F8B59-C9FD-A0BC-07CC-3F3C6EE1A7B5}"/>
              </a:ext>
            </a:extLst>
          </p:cNvPr>
          <p:cNvSpPr/>
          <p:nvPr/>
        </p:nvSpPr>
        <p:spPr>
          <a:xfrm>
            <a:off x="4337050" y="1379290"/>
            <a:ext cx="698500" cy="375936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FC2233-CB4C-B35B-EF8A-B0F4028A0BF6}"/>
              </a:ext>
            </a:extLst>
          </p:cNvPr>
          <p:cNvSpPr/>
          <p:nvPr/>
        </p:nvSpPr>
        <p:spPr>
          <a:xfrm>
            <a:off x="3183311" y="2853806"/>
            <a:ext cx="5825378" cy="115038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Afficher la feuille de différentes façons, gérer les sauts de page, afficher le volet de navigation,…</a:t>
            </a:r>
            <a:endParaRPr lang="fr-FR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83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E160711-99C4-1E63-A64C-DB30D6F4EF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" y="1440000"/>
            <a:ext cx="11880000" cy="107772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F07F8B59-C9FD-A0BC-07CC-3F3C6EE1A7B5}"/>
              </a:ext>
            </a:extLst>
          </p:cNvPr>
          <p:cNvSpPr/>
          <p:nvPr/>
        </p:nvSpPr>
        <p:spPr>
          <a:xfrm>
            <a:off x="4988689" y="1379290"/>
            <a:ext cx="844552" cy="375936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FC2233-CB4C-B35B-EF8A-B0F4028A0BF6}"/>
              </a:ext>
            </a:extLst>
          </p:cNvPr>
          <p:cNvSpPr/>
          <p:nvPr/>
        </p:nvSpPr>
        <p:spPr>
          <a:xfrm>
            <a:off x="3183311" y="2853806"/>
            <a:ext cx="5825378" cy="115038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Onglet que l’utilisateur doit ajouter. Gestion les contrôles de formulaires, les macros,…</a:t>
            </a:r>
            <a:endParaRPr lang="fr-FR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308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40BE668-735B-C5F2-3D8D-7797BFE4D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" y="1440000"/>
            <a:ext cx="11880000" cy="105265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F07F8B59-C9FD-A0BC-07CC-3F3C6EE1A7B5}"/>
              </a:ext>
            </a:extLst>
          </p:cNvPr>
          <p:cNvSpPr/>
          <p:nvPr/>
        </p:nvSpPr>
        <p:spPr>
          <a:xfrm>
            <a:off x="5745432" y="1379290"/>
            <a:ext cx="550265" cy="375936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FC2233-CB4C-B35B-EF8A-B0F4028A0BF6}"/>
              </a:ext>
            </a:extLst>
          </p:cNvPr>
          <p:cNvSpPr/>
          <p:nvPr/>
        </p:nvSpPr>
        <p:spPr>
          <a:xfrm>
            <a:off x="3183311" y="2853806"/>
            <a:ext cx="5825378" cy="115038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Accéder au module d’aide</a:t>
            </a:r>
            <a:endParaRPr lang="fr-FR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37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46255EA-AB05-DB18-F805-727CBC52A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000" y="1440000"/>
            <a:ext cx="11880000" cy="105265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Ellipse 11">
            <a:extLst>
              <a:ext uri="{FF2B5EF4-FFF2-40B4-BE49-F238E27FC236}">
                <a16:creationId xmlns:a16="http://schemas.microsoft.com/office/drawing/2014/main" id="{F07F8B59-C9FD-A0BC-07CC-3F3C6EE1A7B5}"/>
              </a:ext>
            </a:extLst>
          </p:cNvPr>
          <p:cNvSpPr/>
          <p:nvPr/>
        </p:nvSpPr>
        <p:spPr>
          <a:xfrm>
            <a:off x="6176356" y="1347759"/>
            <a:ext cx="844554" cy="375936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EFC2233-CB4C-B35B-EF8A-B0F4028A0BF6}"/>
              </a:ext>
            </a:extLst>
          </p:cNvPr>
          <p:cNvSpPr/>
          <p:nvPr/>
        </p:nvSpPr>
        <p:spPr>
          <a:xfrm>
            <a:off x="2498103" y="2853806"/>
            <a:ext cx="7195794" cy="119972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Onglet que l’utilisateur doit ajouter par l’intermédiaire d’un complément. Permet d’importer, de fusionner et de préparer des données à partir de plusieurs sources de données</a:t>
            </a:r>
            <a:endParaRPr lang="fr-FR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6716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83D9A3A-B5A9-4C27-5C71-7FF61C218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229" y="733478"/>
            <a:ext cx="10711542" cy="59794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71810AD-42F1-98D3-DEAD-ACB3A65A6192}"/>
              </a:ext>
            </a:extLst>
          </p:cNvPr>
          <p:cNvSpPr/>
          <p:nvPr/>
        </p:nvSpPr>
        <p:spPr>
          <a:xfrm>
            <a:off x="727785" y="2108718"/>
            <a:ext cx="10711542" cy="238562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319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E3DC7A2-4288-C30B-6779-45AC8E87A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8816" y="2934301"/>
            <a:ext cx="2996877" cy="62434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288B5A7-FD8E-CE64-F0BE-86B7B5491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60527"/>
            <a:ext cx="12192000" cy="3434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21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C5744B9-2166-0A79-8367-0D38CECF2565}"/>
              </a:ext>
            </a:extLst>
          </p:cNvPr>
          <p:cNvSpPr/>
          <p:nvPr/>
        </p:nvSpPr>
        <p:spPr>
          <a:xfrm>
            <a:off x="1" y="1258756"/>
            <a:ext cx="1679509" cy="357274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38F75A71-8E44-AE37-06E7-814C1F3625C9}"/>
              </a:ext>
            </a:extLst>
          </p:cNvPr>
          <p:cNvCxnSpPr>
            <a:cxnSpLocks/>
            <a:stCxn id="11" idx="2"/>
            <a:endCxn id="8" idx="1"/>
          </p:cNvCxnSpPr>
          <p:nvPr/>
        </p:nvCxnSpPr>
        <p:spPr>
          <a:xfrm rot="16200000" flipH="1">
            <a:off x="1449063" y="1006723"/>
            <a:ext cx="1630446" cy="2849060"/>
          </a:xfrm>
          <a:prstGeom prst="bentConnector2">
            <a:avLst/>
          </a:prstGeom>
          <a:noFill/>
          <a:ln w="19050">
            <a:solidFill>
              <a:srgbClr val="FFFF00"/>
            </a:solidFill>
            <a:headEnd type="oval" w="lg" len="lg"/>
            <a:tailEnd type="triangle" w="lg" len="lg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Légende : flèche courbée 16">
            <a:extLst>
              <a:ext uri="{FF2B5EF4-FFF2-40B4-BE49-F238E27FC236}">
                <a16:creationId xmlns:a16="http://schemas.microsoft.com/office/drawing/2014/main" id="{2660DD02-FB09-22E8-7815-5A3E99217CF1}"/>
              </a:ext>
            </a:extLst>
          </p:cNvPr>
          <p:cNvSpPr/>
          <p:nvPr/>
        </p:nvSpPr>
        <p:spPr>
          <a:xfrm>
            <a:off x="6289640" y="4340389"/>
            <a:ext cx="4449894" cy="1118036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6798"/>
              <a:gd name="adj6" fmla="val -36195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Créer des zones nommées afin de faciliter la mise en œuvre et la lecture des formules de calculs</a:t>
            </a:r>
          </a:p>
        </p:txBody>
      </p:sp>
    </p:spTree>
    <p:extLst>
      <p:ext uri="{BB962C8B-B14F-4D97-AF65-F5344CB8AC3E}">
        <p14:creationId xmlns:p14="http://schemas.microsoft.com/office/powerpoint/2010/main" val="381263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B2FCEF8F-B887-8C07-4BEB-B039015103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7430" y="2881400"/>
            <a:ext cx="1565143" cy="75428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288B5A7-FD8E-CE64-F0BE-86B7B5491A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260527"/>
            <a:ext cx="12192000" cy="3434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C5744B9-2166-0A79-8367-0D38CECF2565}"/>
              </a:ext>
            </a:extLst>
          </p:cNvPr>
          <p:cNvSpPr/>
          <p:nvPr/>
        </p:nvSpPr>
        <p:spPr>
          <a:xfrm>
            <a:off x="1726163" y="1258756"/>
            <a:ext cx="709127" cy="357274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38F75A71-8E44-AE37-06E7-814C1F3625C9}"/>
              </a:ext>
            </a:extLst>
          </p:cNvPr>
          <p:cNvCxnSpPr>
            <a:cxnSpLocks/>
            <a:stCxn id="11" idx="2"/>
            <a:endCxn id="9" idx="1"/>
          </p:cNvCxnSpPr>
          <p:nvPr/>
        </p:nvCxnSpPr>
        <p:spPr>
          <a:xfrm rot="16200000" flipH="1">
            <a:off x="2017822" y="1678934"/>
            <a:ext cx="1642513" cy="1516703"/>
          </a:xfrm>
          <a:prstGeom prst="bentConnector2">
            <a:avLst/>
          </a:prstGeom>
          <a:noFill/>
          <a:ln w="19050">
            <a:solidFill>
              <a:srgbClr val="FFFF00"/>
            </a:solidFill>
            <a:headEnd type="oval" w="lg" len="lg"/>
            <a:tailEnd type="triangle" w="lg" len="lg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Légende : flèche courbée 16">
            <a:extLst>
              <a:ext uri="{FF2B5EF4-FFF2-40B4-BE49-F238E27FC236}">
                <a16:creationId xmlns:a16="http://schemas.microsoft.com/office/drawing/2014/main" id="{2660DD02-FB09-22E8-7815-5A3E99217CF1}"/>
              </a:ext>
            </a:extLst>
          </p:cNvPr>
          <p:cNvSpPr/>
          <p:nvPr/>
        </p:nvSpPr>
        <p:spPr>
          <a:xfrm flipH="1">
            <a:off x="1590593" y="3956733"/>
            <a:ext cx="1689393" cy="48083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6798"/>
              <a:gd name="adj6" fmla="val -36195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Outil </a:t>
            </a:r>
            <a:r>
              <a:rPr lang="fr-F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Annuler</a:t>
            </a:r>
          </a:p>
        </p:txBody>
      </p:sp>
      <p:sp>
        <p:nvSpPr>
          <p:cNvPr id="18" name="Légende : flèche courbée 17">
            <a:extLst>
              <a:ext uri="{FF2B5EF4-FFF2-40B4-BE49-F238E27FC236}">
                <a16:creationId xmlns:a16="http://schemas.microsoft.com/office/drawing/2014/main" id="{32F39659-48BC-C6DD-45B1-C9CE764BEFA0}"/>
              </a:ext>
            </a:extLst>
          </p:cNvPr>
          <p:cNvSpPr/>
          <p:nvPr/>
        </p:nvSpPr>
        <p:spPr>
          <a:xfrm flipH="1">
            <a:off x="1801579" y="4760027"/>
            <a:ext cx="1565144" cy="465654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72131"/>
              <a:gd name="adj6" fmla="val -64350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Outil </a:t>
            </a:r>
            <a:r>
              <a:rPr lang="fr-F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Valider</a:t>
            </a:r>
          </a:p>
        </p:txBody>
      </p:sp>
      <p:sp>
        <p:nvSpPr>
          <p:cNvPr id="19" name="Légende : flèche courbée 18">
            <a:extLst>
              <a:ext uri="{FF2B5EF4-FFF2-40B4-BE49-F238E27FC236}">
                <a16:creationId xmlns:a16="http://schemas.microsoft.com/office/drawing/2014/main" id="{4CD2A261-1F71-AA18-E681-4EC17C1C8DE3}"/>
              </a:ext>
            </a:extLst>
          </p:cNvPr>
          <p:cNvSpPr/>
          <p:nvPr/>
        </p:nvSpPr>
        <p:spPr>
          <a:xfrm>
            <a:off x="5835028" y="4142166"/>
            <a:ext cx="4028388" cy="54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19620"/>
              <a:gd name="adj6" fmla="val -2431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Outil </a:t>
            </a:r>
            <a:r>
              <a:rPr lang="fr-F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Insérer une fonction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(calculs)</a:t>
            </a:r>
            <a:endParaRPr lang="fr-FR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885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7" grpId="0" animBg="1"/>
      <p:bldP spid="18" grpId="0" animBg="1"/>
      <p:bldP spid="1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D288B5A7-FD8E-CE64-F0BE-86B7B5491A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0527"/>
            <a:ext cx="12192000" cy="3434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C5744B9-2166-0A79-8367-0D38CECF2565}"/>
              </a:ext>
            </a:extLst>
          </p:cNvPr>
          <p:cNvSpPr/>
          <p:nvPr/>
        </p:nvSpPr>
        <p:spPr>
          <a:xfrm>
            <a:off x="2416629" y="1258756"/>
            <a:ext cx="9775371" cy="357274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CD2A261-1F71-AA18-E681-4EC17C1C8DE3}"/>
              </a:ext>
            </a:extLst>
          </p:cNvPr>
          <p:cNvSpPr/>
          <p:nvPr/>
        </p:nvSpPr>
        <p:spPr>
          <a:xfrm>
            <a:off x="2146041" y="2071189"/>
            <a:ext cx="7899918" cy="115374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Barre de formule. Modifier le contenu d’une cellule ou d’une formule de calculs</a:t>
            </a:r>
            <a:endParaRPr lang="fr-FR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34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75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83D9A3A-B5A9-4C27-5C71-7FF61C218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229" y="733478"/>
            <a:ext cx="10711542" cy="59794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71810AD-42F1-98D3-DEAD-ACB3A65A6192}"/>
              </a:ext>
            </a:extLst>
          </p:cNvPr>
          <p:cNvSpPr/>
          <p:nvPr/>
        </p:nvSpPr>
        <p:spPr>
          <a:xfrm>
            <a:off x="740227" y="2323322"/>
            <a:ext cx="10764000" cy="4024675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786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6FD69E3-CD35-69B4-E491-3ECE77911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12" y="1143372"/>
            <a:ext cx="11818776" cy="457125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Légende : flèche courbée 6">
            <a:extLst>
              <a:ext uri="{FF2B5EF4-FFF2-40B4-BE49-F238E27FC236}">
                <a16:creationId xmlns:a16="http://schemas.microsoft.com/office/drawing/2014/main" id="{E69FD130-0684-D4FD-3730-BEA76EB443F1}"/>
              </a:ext>
            </a:extLst>
          </p:cNvPr>
          <p:cNvSpPr/>
          <p:nvPr/>
        </p:nvSpPr>
        <p:spPr>
          <a:xfrm flipH="1">
            <a:off x="3554964" y="1674700"/>
            <a:ext cx="1836000" cy="36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6798"/>
              <a:gd name="adj6" fmla="val -36195"/>
            </a:avLst>
          </a:prstGeom>
          <a:solidFill>
            <a:srgbClr val="C00000"/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En-tête de colonne</a:t>
            </a:r>
          </a:p>
        </p:txBody>
      </p:sp>
      <p:sp>
        <p:nvSpPr>
          <p:cNvPr id="8" name="Légende : flèche courbée 7">
            <a:extLst>
              <a:ext uri="{FF2B5EF4-FFF2-40B4-BE49-F238E27FC236}">
                <a16:creationId xmlns:a16="http://schemas.microsoft.com/office/drawing/2014/main" id="{FDECDE39-DE5C-BEE4-21E0-9E703DC802D8}"/>
              </a:ext>
            </a:extLst>
          </p:cNvPr>
          <p:cNvSpPr/>
          <p:nvPr/>
        </p:nvSpPr>
        <p:spPr>
          <a:xfrm>
            <a:off x="1085462" y="3000737"/>
            <a:ext cx="1764000" cy="36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6798"/>
              <a:gd name="adj6" fmla="val -36195"/>
            </a:avLst>
          </a:prstGeom>
          <a:solidFill>
            <a:srgbClr val="C00000"/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Numéro de ligne</a:t>
            </a:r>
          </a:p>
        </p:txBody>
      </p:sp>
      <p:sp>
        <p:nvSpPr>
          <p:cNvPr id="9" name="Légende : flèche courbée 8">
            <a:extLst>
              <a:ext uri="{FF2B5EF4-FFF2-40B4-BE49-F238E27FC236}">
                <a16:creationId xmlns:a16="http://schemas.microsoft.com/office/drawing/2014/main" id="{B2877F1E-E8EE-510B-57B1-2E6F77F91774}"/>
              </a:ext>
            </a:extLst>
          </p:cNvPr>
          <p:cNvSpPr/>
          <p:nvPr/>
        </p:nvSpPr>
        <p:spPr>
          <a:xfrm flipH="1">
            <a:off x="8469085" y="2298993"/>
            <a:ext cx="2520000" cy="36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6798"/>
              <a:gd name="adj6" fmla="val -36195"/>
            </a:avLst>
          </a:prstGeom>
          <a:solidFill>
            <a:srgbClr val="C00000"/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Barre de défilement vertical</a:t>
            </a:r>
          </a:p>
        </p:txBody>
      </p:sp>
      <p:sp>
        <p:nvSpPr>
          <p:cNvPr id="11" name="Légende : flèche courbée 10">
            <a:extLst>
              <a:ext uri="{FF2B5EF4-FFF2-40B4-BE49-F238E27FC236}">
                <a16:creationId xmlns:a16="http://schemas.microsoft.com/office/drawing/2014/main" id="{F76DA284-4A52-1C76-0066-74FF28650629}"/>
              </a:ext>
            </a:extLst>
          </p:cNvPr>
          <p:cNvSpPr/>
          <p:nvPr/>
        </p:nvSpPr>
        <p:spPr>
          <a:xfrm flipH="1">
            <a:off x="5769085" y="4750875"/>
            <a:ext cx="2700000" cy="36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14222"/>
              <a:gd name="adj6" fmla="val -35504"/>
            </a:avLst>
          </a:prstGeom>
          <a:solidFill>
            <a:srgbClr val="C00000"/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Barre de défilement horizontal</a:t>
            </a:r>
          </a:p>
        </p:txBody>
      </p:sp>
      <p:sp>
        <p:nvSpPr>
          <p:cNvPr id="13" name="Légende : flèche courbée 12">
            <a:extLst>
              <a:ext uri="{FF2B5EF4-FFF2-40B4-BE49-F238E27FC236}">
                <a16:creationId xmlns:a16="http://schemas.microsoft.com/office/drawing/2014/main" id="{754690BA-D177-53E8-2AD2-F963896CFEC7}"/>
              </a:ext>
            </a:extLst>
          </p:cNvPr>
          <p:cNvSpPr/>
          <p:nvPr/>
        </p:nvSpPr>
        <p:spPr>
          <a:xfrm>
            <a:off x="1009469" y="1674700"/>
            <a:ext cx="1620000" cy="36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6798"/>
              <a:gd name="adj6" fmla="val -36195"/>
            </a:avLst>
          </a:prstGeom>
          <a:solidFill>
            <a:srgbClr val="C00000"/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Sélection totale</a:t>
            </a:r>
            <a:endParaRPr lang="fr-FR" sz="1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879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50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1" grpId="0" animBg="1"/>
      <p:bldP spid="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33FC06E2-F6C5-690B-FFEE-2132441E2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10" y="1561752"/>
            <a:ext cx="12033380" cy="465426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26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Légende : flèche courbée 6">
            <a:extLst>
              <a:ext uri="{FF2B5EF4-FFF2-40B4-BE49-F238E27FC236}">
                <a16:creationId xmlns:a16="http://schemas.microsoft.com/office/drawing/2014/main" id="{E69FD130-0684-D4FD-3730-BEA76EB443F1}"/>
              </a:ext>
            </a:extLst>
          </p:cNvPr>
          <p:cNvSpPr/>
          <p:nvPr/>
        </p:nvSpPr>
        <p:spPr>
          <a:xfrm flipH="1">
            <a:off x="552637" y="3532513"/>
            <a:ext cx="1836000" cy="539459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6798"/>
              <a:gd name="adj6" fmla="val -36195"/>
            </a:avLst>
          </a:prstGeom>
          <a:solidFill>
            <a:srgbClr val="C00000"/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Plage de cellules sélectionnées</a:t>
            </a:r>
          </a:p>
        </p:txBody>
      </p:sp>
      <p:sp>
        <p:nvSpPr>
          <p:cNvPr id="13" name="Légende : flèche courbée 12">
            <a:extLst>
              <a:ext uri="{FF2B5EF4-FFF2-40B4-BE49-F238E27FC236}">
                <a16:creationId xmlns:a16="http://schemas.microsoft.com/office/drawing/2014/main" id="{754690BA-D177-53E8-2AD2-F963896CFEC7}"/>
              </a:ext>
            </a:extLst>
          </p:cNvPr>
          <p:cNvSpPr/>
          <p:nvPr/>
        </p:nvSpPr>
        <p:spPr>
          <a:xfrm>
            <a:off x="2041275" y="960876"/>
            <a:ext cx="1620000" cy="36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04936"/>
              <a:gd name="adj6" fmla="val -44259"/>
            </a:avLst>
          </a:prstGeom>
          <a:solidFill>
            <a:srgbClr val="C00000"/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Cellule active</a:t>
            </a:r>
            <a:endParaRPr lang="fr-FR" sz="1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78A8E11-2FA4-D883-544E-07AABB8DF4B4}"/>
              </a:ext>
            </a:extLst>
          </p:cNvPr>
          <p:cNvSpPr/>
          <p:nvPr/>
        </p:nvSpPr>
        <p:spPr>
          <a:xfrm>
            <a:off x="2379306" y="1903445"/>
            <a:ext cx="1110343" cy="1101012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4DD628-1441-7DD6-2EC6-CB273CBB1F34}"/>
              </a:ext>
            </a:extLst>
          </p:cNvPr>
          <p:cNvSpPr/>
          <p:nvPr/>
        </p:nvSpPr>
        <p:spPr>
          <a:xfrm>
            <a:off x="3856653" y="1903445"/>
            <a:ext cx="1110343" cy="1101012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50000"/>
                <a:lumOff val="50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2996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13" grpId="0" animBg="1"/>
      <p:bldP spid="12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2FFEB48-CFE7-F2AC-CC99-177012C28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972" y="738062"/>
            <a:ext cx="10758056" cy="598341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27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71810AD-42F1-98D3-DEAD-ACB3A65A6192}"/>
              </a:ext>
            </a:extLst>
          </p:cNvPr>
          <p:cNvSpPr/>
          <p:nvPr/>
        </p:nvSpPr>
        <p:spPr>
          <a:xfrm>
            <a:off x="740229" y="6343412"/>
            <a:ext cx="5828522" cy="188017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Légende : flèche courbée 6">
            <a:extLst>
              <a:ext uri="{FF2B5EF4-FFF2-40B4-BE49-F238E27FC236}">
                <a16:creationId xmlns:a16="http://schemas.microsoft.com/office/drawing/2014/main" id="{27986569-8796-699F-CC87-E606EBC2899A}"/>
              </a:ext>
            </a:extLst>
          </p:cNvPr>
          <p:cNvSpPr/>
          <p:nvPr/>
        </p:nvSpPr>
        <p:spPr>
          <a:xfrm>
            <a:off x="2433161" y="5178313"/>
            <a:ext cx="1620000" cy="36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04936"/>
              <a:gd name="adj6" fmla="val -44259"/>
            </a:avLst>
          </a:prstGeom>
          <a:solidFill>
            <a:srgbClr val="C00000"/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Onglet de feuille</a:t>
            </a:r>
            <a:endParaRPr lang="fr-FR" sz="1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Légende : flèche courbée 7">
            <a:extLst>
              <a:ext uri="{FF2B5EF4-FFF2-40B4-BE49-F238E27FC236}">
                <a16:creationId xmlns:a16="http://schemas.microsoft.com/office/drawing/2014/main" id="{12F78F5A-35BF-860A-B68B-119991CC01A9}"/>
              </a:ext>
            </a:extLst>
          </p:cNvPr>
          <p:cNvSpPr/>
          <p:nvPr/>
        </p:nvSpPr>
        <p:spPr>
          <a:xfrm>
            <a:off x="6663038" y="5178313"/>
            <a:ext cx="1620000" cy="36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304936"/>
              <a:gd name="adj6" fmla="val -44259"/>
            </a:avLst>
          </a:prstGeom>
          <a:solidFill>
            <a:srgbClr val="C00000"/>
          </a:solidFill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sz="1400" dirty="0">
                <a:latin typeface="Arial" panose="020B0604020202020204" pitchFamily="34" charset="0"/>
                <a:cs typeface="Arial" panose="020B0604020202020204" pitchFamily="34" charset="0"/>
              </a:rPr>
              <a:t>Nouvelle feuille</a:t>
            </a:r>
            <a:endParaRPr lang="fr-FR" sz="1400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60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75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7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2FFEB48-CFE7-F2AC-CC99-177012C28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972" y="738062"/>
            <a:ext cx="10758056" cy="598341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28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271810AD-42F1-98D3-DEAD-ACB3A65A6192}"/>
              </a:ext>
            </a:extLst>
          </p:cNvPr>
          <p:cNvSpPr/>
          <p:nvPr/>
        </p:nvSpPr>
        <p:spPr>
          <a:xfrm>
            <a:off x="8902700" y="6546850"/>
            <a:ext cx="2451099" cy="156562"/>
          </a:xfrm>
          <a:prstGeom prst="rect">
            <a:avLst/>
          </a:prstGeom>
          <a:noFill/>
          <a:ln w="28575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313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 18">
            <a:extLst>
              <a:ext uri="{FF2B5EF4-FFF2-40B4-BE49-F238E27FC236}">
                <a16:creationId xmlns:a16="http://schemas.microsoft.com/office/drawing/2014/main" id="{D12E4E75-06FA-1049-BD7E-3FC85D04A1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676"/>
          <a:stretch/>
        </p:blipFill>
        <p:spPr>
          <a:xfrm>
            <a:off x="3811422" y="2929812"/>
            <a:ext cx="3206879" cy="55144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1EE9AD-F18C-AE55-6BBC-5EBD6E6948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374"/>
          <a:stretch/>
        </p:blipFill>
        <p:spPr>
          <a:xfrm>
            <a:off x="0" y="1285330"/>
            <a:ext cx="12192000" cy="3924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29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C5744B9-2166-0A79-8367-0D38CECF2565}"/>
              </a:ext>
            </a:extLst>
          </p:cNvPr>
          <p:cNvSpPr/>
          <p:nvPr/>
        </p:nvSpPr>
        <p:spPr>
          <a:xfrm>
            <a:off x="9517227" y="1501739"/>
            <a:ext cx="969798" cy="178636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38F75A71-8E44-AE37-06E7-814C1F3625C9}"/>
              </a:ext>
            </a:extLst>
          </p:cNvPr>
          <p:cNvCxnSpPr>
            <a:cxnSpLocks/>
            <a:stCxn id="11" idx="2"/>
            <a:endCxn id="19" idx="3"/>
          </p:cNvCxnSpPr>
          <p:nvPr/>
        </p:nvCxnSpPr>
        <p:spPr>
          <a:xfrm rot="5400000">
            <a:off x="7747634" y="951043"/>
            <a:ext cx="1525160" cy="2983825"/>
          </a:xfrm>
          <a:prstGeom prst="bentConnector2">
            <a:avLst/>
          </a:prstGeom>
          <a:noFill/>
          <a:ln w="19050">
            <a:solidFill>
              <a:srgbClr val="FFFF00"/>
            </a:solidFill>
            <a:headEnd type="oval" w="lg" len="lg"/>
            <a:tailEnd type="triangle" w="lg" len="lg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Légende : flèche courbée 16">
            <a:extLst>
              <a:ext uri="{FF2B5EF4-FFF2-40B4-BE49-F238E27FC236}">
                <a16:creationId xmlns:a16="http://schemas.microsoft.com/office/drawing/2014/main" id="{2660DD02-FB09-22E8-7815-5A3E99217CF1}"/>
              </a:ext>
            </a:extLst>
          </p:cNvPr>
          <p:cNvSpPr/>
          <p:nvPr/>
        </p:nvSpPr>
        <p:spPr>
          <a:xfrm>
            <a:off x="7671823" y="4049561"/>
            <a:ext cx="4511627" cy="4988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13632"/>
              <a:gd name="adj6" fmla="val -26040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Affichage Mode </a:t>
            </a:r>
            <a:r>
              <a:rPr lang="fr-F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Aperçu des sauts de page</a:t>
            </a:r>
          </a:p>
        </p:txBody>
      </p:sp>
      <p:sp>
        <p:nvSpPr>
          <p:cNvPr id="21" name="Légende : flèche courbée 20">
            <a:extLst>
              <a:ext uri="{FF2B5EF4-FFF2-40B4-BE49-F238E27FC236}">
                <a16:creationId xmlns:a16="http://schemas.microsoft.com/office/drawing/2014/main" id="{DCBAF44F-7D0D-307E-6EE5-4424457D2FEF}"/>
              </a:ext>
            </a:extLst>
          </p:cNvPr>
          <p:cNvSpPr/>
          <p:nvPr/>
        </p:nvSpPr>
        <p:spPr>
          <a:xfrm>
            <a:off x="6698628" y="4893587"/>
            <a:ext cx="2650645" cy="4988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78225"/>
              <a:gd name="adj6" fmla="val -48715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Affichage mode </a:t>
            </a:r>
            <a:r>
              <a:rPr lang="fr-F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</a:p>
        </p:txBody>
      </p:sp>
      <p:sp>
        <p:nvSpPr>
          <p:cNvPr id="22" name="Légende : flèche courbée 21">
            <a:extLst>
              <a:ext uri="{FF2B5EF4-FFF2-40B4-BE49-F238E27FC236}">
                <a16:creationId xmlns:a16="http://schemas.microsoft.com/office/drawing/2014/main" id="{E4EA3537-21A5-D18E-1A5D-08BB9B97ECA4}"/>
              </a:ext>
            </a:extLst>
          </p:cNvPr>
          <p:cNvSpPr/>
          <p:nvPr/>
        </p:nvSpPr>
        <p:spPr>
          <a:xfrm>
            <a:off x="5990310" y="5932946"/>
            <a:ext cx="2650646" cy="4988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85838"/>
              <a:gd name="adj6" fmla="val -6619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Affichage mode </a:t>
            </a:r>
            <a:r>
              <a:rPr lang="fr-F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Normal</a:t>
            </a:r>
          </a:p>
        </p:txBody>
      </p:sp>
    </p:spTree>
    <p:extLst>
      <p:ext uri="{BB962C8B-B14F-4D97-AF65-F5344CB8AC3E}">
        <p14:creationId xmlns:p14="http://schemas.microsoft.com/office/powerpoint/2010/main" val="369450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7" grpId="0" animBg="1"/>
      <p:bldP spid="21" grpId="0" animBg="1"/>
      <p:bldP spid="2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A01C85F3-55C5-955F-E56F-878D7BEC15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674" y="2325477"/>
            <a:ext cx="3543132" cy="3525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31EE9AD-F18C-AE55-6BBC-5EBD6E6948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374"/>
          <a:stretch/>
        </p:blipFill>
        <p:spPr>
          <a:xfrm>
            <a:off x="0" y="1285330"/>
            <a:ext cx="12192000" cy="39246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30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INTERFACE</a:t>
            </a:r>
          </a:p>
        </p:txBody>
      </p:sp>
      <p:pic>
        <p:nvPicPr>
          <p:cNvPr id="6" name="Graphique 5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C5744B9-2166-0A79-8367-0D38CECF2565}"/>
              </a:ext>
            </a:extLst>
          </p:cNvPr>
          <p:cNvSpPr/>
          <p:nvPr/>
        </p:nvSpPr>
        <p:spPr>
          <a:xfrm>
            <a:off x="10501313" y="1501739"/>
            <a:ext cx="1624012" cy="178636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6" name="Connecteur : en angle 15">
            <a:extLst>
              <a:ext uri="{FF2B5EF4-FFF2-40B4-BE49-F238E27FC236}">
                <a16:creationId xmlns:a16="http://schemas.microsoft.com/office/drawing/2014/main" id="{38F75A71-8E44-AE37-06E7-814C1F3625C9}"/>
              </a:ext>
            </a:extLst>
          </p:cNvPr>
          <p:cNvCxnSpPr>
            <a:cxnSpLocks/>
            <a:stCxn id="11" idx="2"/>
            <a:endCxn id="8" idx="3"/>
          </p:cNvCxnSpPr>
          <p:nvPr/>
        </p:nvCxnSpPr>
        <p:spPr>
          <a:xfrm rot="5400000">
            <a:off x="7308875" y="-1502693"/>
            <a:ext cx="821377" cy="7187513"/>
          </a:xfrm>
          <a:prstGeom prst="bentConnector2">
            <a:avLst/>
          </a:prstGeom>
          <a:noFill/>
          <a:ln w="19050">
            <a:solidFill>
              <a:srgbClr val="FFFF00"/>
            </a:solidFill>
            <a:headEnd type="oval" w="lg" len="lg"/>
            <a:tailEnd type="triangle" w="lg" len="lg"/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Légende : flèche courbée 16">
            <a:extLst>
              <a:ext uri="{FF2B5EF4-FFF2-40B4-BE49-F238E27FC236}">
                <a16:creationId xmlns:a16="http://schemas.microsoft.com/office/drawing/2014/main" id="{2660DD02-FB09-22E8-7815-5A3E99217CF1}"/>
              </a:ext>
            </a:extLst>
          </p:cNvPr>
          <p:cNvSpPr/>
          <p:nvPr/>
        </p:nvSpPr>
        <p:spPr>
          <a:xfrm>
            <a:off x="4720600" y="3249627"/>
            <a:ext cx="4511627" cy="4988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13632"/>
              <a:gd name="adj6" fmla="val -26040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Affichage d’une boîte de dialogue </a:t>
            </a:r>
            <a:r>
              <a:rPr lang="fr-F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Zoom</a:t>
            </a:r>
          </a:p>
        </p:txBody>
      </p:sp>
      <p:sp>
        <p:nvSpPr>
          <p:cNvPr id="21" name="Légende : flèche courbée 20">
            <a:extLst>
              <a:ext uri="{FF2B5EF4-FFF2-40B4-BE49-F238E27FC236}">
                <a16:creationId xmlns:a16="http://schemas.microsoft.com/office/drawing/2014/main" id="{DCBAF44F-7D0D-307E-6EE5-4424457D2FEF}"/>
              </a:ext>
            </a:extLst>
          </p:cNvPr>
          <p:cNvSpPr/>
          <p:nvPr/>
        </p:nvSpPr>
        <p:spPr>
          <a:xfrm>
            <a:off x="4401910" y="4161718"/>
            <a:ext cx="3081242" cy="4988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95897"/>
              <a:gd name="adj6" fmla="val -45835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Zoom avant (pas de </a:t>
            </a:r>
            <a:r>
              <a:rPr lang="fr-F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+10%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Légende : flèche courbée 21">
            <a:extLst>
              <a:ext uri="{FF2B5EF4-FFF2-40B4-BE49-F238E27FC236}">
                <a16:creationId xmlns:a16="http://schemas.microsoft.com/office/drawing/2014/main" id="{E4EA3537-21A5-D18E-1A5D-08BB9B97ECA4}"/>
              </a:ext>
            </a:extLst>
          </p:cNvPr>
          <p:cNvSpPr/>
          <p:nvPr/>
        </p:nvSpPr>
        <p:spPr>
          <a:xfrm>
            <a:off x="3087771" y="5073810"/>
            <a:ext cx="3265658" cy="49886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80110"/>
              <a:gd name="adj6" fmla="val -6444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Zoom arrière (pas de </a:t>
            </a:r>
            <a:r>
              <a:rPr lang="fr-FR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-10%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fr-FR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221A7259-4737-F661-6C36-D31B457A3F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57184" y="3213392"/>
            <a:ext cx="1733333" cy="228571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008690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0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17" grpId="0" animBg="1"/>
      <p:bldP spid="21" grpId="0" animBg="1"/>
      <p:bldP spid="22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1692</TotalTime>
  <Words>475</Words>
  <Application>Microsoft Office PowerPoint</Application>
  <PresentationFormat>Grand écran</PresentationFormat>
  <Paragraphs>134</Paragraphs>
  <Slides>30</Slides>
  <Notes>30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310</cp:revision>
  <dcterms:created xsi:type="dcterms:W3CDTF">2022-09-28T14:03:26Z</dcterms:created>
  <dcterms:modified xsi:type="dcterms:W3CDTF">2023-03-13T16:08:54Z</dcterms:modified>
</cp:coreProperties>
</file>