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3" r:id="rId2"/>
    <p:sldId id="260" r:id="rId3"/>
    <p:sldId id="261" r:id="rId4"/>
    <p:sldId id="266" r:id="rId5"/>
    <p:sldId id="267" r:id="rId6"/>
    <p:sldId id="268" r:id="rId7"/>
    <p:sldId id="269" r:id="rId8"/>
    <p:sldId id="272" r:id="rId9"/>
    <p:sldId id="271" r:id="rId10"/>
    <p:sldId id="270" r:id="rId11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6.xml"/><Relationship Id="rId18" Type="http://schemas.openxmlformats.org/officeDocument/2006/relationships/image" Target="../media/image13.sv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" Type="http://schemas.openxmlformats.org/officeDocument/2006/relationships/image" Target="../media/image2.png"/><Relationship Id="rId16" Type="http://schemas.openxmlformats.org/officeDocument/2006/relationships/slide" Target="../slides/slide7.xml"/><Relationship Id="rId20" Type="http://schemas.openxmlformats.org/officeDocument/2006/relationships/image" Target="../media/image14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7.sv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23" Type="http://schemas.openxmlformats.org/officeDocument/2006/relationships/image" Target="../media/image16.png"/><Relationship Id="rId10" Type="http://schemas.openxmlformats.org/officeDocument/2006/relationships/slide" Target="../slides/slide5.xml"/><Relationship Id="rId19" Type="http://schemas.openxmlformats.org/officeDocument/2006/relationships/slide" Target="../slides/slide8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Relationship Id="rId22" Type="http://schemas.openxmlformats.org/officeDocument/2006/relationships/slide" Target="../slides/slide10.xml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Introduction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aux fonctions par menu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aux fonctions par outil</a:t>
          </a: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1B1E513F-BEB7-483A-8F12-A8210AEF19E9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aux fonctions par raccourci clavier</a:t>
          </a:r>
        </a:p>
      </dgm:t>
    </dgm:pt>
    <dgm:pt modelId="{DB284026-3063-4705-B72C-ADE04469BE6D}" type="par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D99C9B80-BA48-46B7-8B67-372E2AFD9E86}" type="sib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E08E63C5-58C5-44BB-9050-3F556114F513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aux fonctions en saisissant le nom de la fonction</a:t>
          </a:r>
        </a:p>
      </dgm:t>
    </dgm:pt>
    <dgm:pt modelId="{F4C960B9-86FE-4927-B0F1-57F50E886B32}" type="parTrans" cxnId="{9AC145D5-EC4F-4290-96BF-69B1BB7B9D3D}">
      <dgm:prSet/>
      <dgm:spPr/>
      <dgm:t>
        <a:bodyPr/>
        <a:lstStyle/>
        <a:p>
          <a:endParaRPr lang="fr-FR"/>
        </a:p>
      </dgm:t>
    </dgm:pt>
    <dgm:pt modelId="{D1A02333-2175-41DD-875A-C801AB77933A}" type="sibTrans" cxnId="{9AC145D5-EC4F-4290-96BF-69B1BB7B9D3D}">
      <dgm:prSet/>
      <dgm:spPr/>
      <dgm:t>
        <a:bodyPr/>
        <a:lstStyle/>
        <a:p>
          <a:endParaRPr lang="fr-FR"/>
        </a:p>
      </dgm:t>
    </dgm:pt>
    <dgm:pt modelId="{BE89F15D-ECA8-43F2-BE66-85FA823164E6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</a:t>
          </a:r>
        </a:p>
      </dgm:t>
    </dgm:pt>
    <dgm:pt modelId="{71F3F1CB-1632-4DB5-8FD9-A003691A8E25}" type="parTrans" cxnId="{DECCA0FE-2659-4E05-9FA1-8CCD92FD725D}">
      <dgm:prSet/>
      <dgm:spPr/>
      <dgm:t>
        <a:bodyPr/>
        <a:lstStyle/>
        <a:p>
          <a:endParaRPr lang="fr-FR"/>
        </a:p>
      </dgm:t>
    </dgm:pt>
    <dgm:pt modelId="{0D3160C9-15E4-4D00-9F50-1F11485D0FCA}" type="sibTrans" cxnId="{DECCA0FE-2659-4E05-9FA1-8CCD92FD725D}">
      <dgm:prSet/>
      <dgm:spPr/>
      <dgm:t>
        <a:bodyPr/>
        <a:lstStyle/>
        <a:p>
          <a:endParaRPr lang="fr-FR"/>
        </a:p>
      </dgm:t>
    </dgm:pt>
    <dgm:pt modelId="{A871E631-0E00-401C-B04B-2A18565045B5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r-FR" sz="1600" i="1" kern="1200" dirty="0">
              <a:solidFill>
                <a:srgbClr val="FF9933"/>
              </a:solidFill>
            </a:rPr>
            <a:t>L’aide en ligne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BDDC235E-5E68-4C1A-A048-7021EE517EE9}" type="parTrans" cxnId="{180DC0B0-0059-457F-8D70-D33333C9AAE3}">
      <dgm:prSet/>
      <dgm:spPr/>
      <dgm:t>
        <a:bodyPr/>
        <a:lstStyle/>
        <a:p>
          <a:endParaRPr lang="fr-FR"/>
        </a:p>
      </dgm:t>
    </dgm:pt>
    <dgm:pt modelId="{A40F61B7-C047-4A2D-8BCC-F21A6D02176E}" type="sibTrans" cxnId="{180DC0B0-0059-457F-8D70-D33333C9AAE3}">
      <dgm:prSet/>
      <dgm:spPr/>
      <dgm:t>
        <a:bodyPr/>
        <a:lstStyle/>
        <a:p>
          <a:endParaRPr lang="fr-FR"/>
        </a:p>
      </dgm:t>
    </dgm:pt>
    <dgm:pt modelId="{6C47B2F9-7F43-4C82-A215-DF519F6CD754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d’arguments</a:t>
          </a:r>
        </a:p>
      </dgm:t>
    </dgm:pt>
    <dgm:pt modelId="{7040B6C2-DC2D-4B10-B031-7DB5854BF3E7}" type="parTrans" cxnId="{9EDC7AB0-6093-4BA7-B3E0-BAD7085B7F1A}">
      <dgm:prSet/>
      <dgm:spPr/>
      <dgm:t>
        <a:bodyPr/>
        <a:lstStyle/>
        <a:p>
          <a:endParaRPr lang="fr-FR"/>
        </a:p>
      </dgm:t>
    </dgm:pt>
    <dgm:pt modelId="{86A2DB25-DA47-4987-ADE3-F2A4382BFE34}" type="sibTrans" cxnId="{9EDC7AB0-6093-4BA7-B3E0-BAD7085B7F1A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8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8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8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8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8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8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8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8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8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8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B0B9210-632F-4BB5-B140-1FA20D3CF123}" type="pres">
      <dgm:prSet presAssocID="{1B1E513F-BEB7-483A-8F12-A8210AEF19E9}" presName="iconRect" presStyleLbl="node1" presStyleIdx="3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8">
        <dgm:presLayoutVars>
          <dgm:chMax val="0"/>
          <dgm:chPref val="0"/>
        </dgm:presLayoutVars>
      </dgm:prSet>
      <dgm:spPr/>
    </dgm:pt>
    <dgm:pt modelId="{B1606C43-4F0A-4908-B813-45DD7BE5714F}" type="pres">
      <dgm:prSet presAssocID="{D99C9B80-BA48-46B7-8B67-372E2AFD9E86}" presName="sibTrans" presStyleCnt="0"/>
      <dgm:spPr/>
    </dgm:pt>
    <dgm:pt modelId="{08BC51D2-6CBF-4888-91D3-9A0FC4F0189F}" type="pres">
      <dgm:prSet presAssocID="{E08E63C5-58C5-44BB-9050-3F556114F513}" presName="compNode" presStyleCnt="0"/>
      <dgm:spPr/>
    </dgm:pt>
    <dgm:pt modelId="{60D7C6D6-6223-4488-8B1D-517ABA3B4F89}" type="pres">
      <dgm:prSet presAssocID="{E08E63C5-58C5-44BB-9050-3F556114F513}" presName="bgRect" presStyleLbl="bgShp" presStyleIdx="4" presStyleCnt="8"/>
      <dgm:spPr>
        <a:xfrm>
          <a:off x="0" y="4984278"/>
          <a:ext cx="6791323" cy="995920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15B64F38-B447-453E-A28D-7E26E75A42D0}" type="pres">
      <dgm:prSet presAssocID="{E08E63C5-58C5-44BB-9050-3F556114F513}" presName="iconRect" presStyleLbl="node1" presStyleIdx="4" presStyleCnt="8"/>
      <dgm:spPr>
        <a:xfrm>
          <a:off x="164423" y="2842961"/>
          <a:ext cx="298951" cy="298951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6873DC4A-E765-4E21-A0C5-9ABB7758DD8E}" type="pres">
      <dgm:prSet presAssocID="{E08E63C5-58C5-44BB-9050-3F556114F513}" presName="spaceRect" presStyleCnt="0"/>
      <dgm:spPr/>
    </dgm:pt>
    <dgm:pt modelId="{6CF81E7B-1083-4C72-ACB9-230C2E13646D}" type="pres">
      <dgm:prSet presAssocID="{E08E63C5-58C5-44BB-9050-3F556114F513}" presName="parTx" presStyleLbl="revTx" presStyleIdx="4" presStyleCnt="8">
        <dgm:presLayoutVars>
          <dgm:chMax val="0"/>
          <dgm:chPref val="0"/>
        </dgm:presLayoutVars>
      </dgm:prSet>
      <dgm:spPr/>
    </dgm:pt>
    <dgm:pt modelId="{AC073EEA-C079-4BD2-861E-B547DBE71C10}" type="pres">
      <dgm:prSet presAssocID="{D1A02333-2175-41DD-875A-C801AB77933A}" presName="sibTrans" presStyleCnt="0"/>
      <dgm:spPr/>
    </dgm:pt>
    <dgm:pt modelId="{10AF7B6D-F747-47F4-AA0A-FC0782CA5FC5}" type="pres">
      <dgm:prSet presAssocID="{BE89F15D-ECA8-43F2-BE66-85FA823164E6}" presName="compNode" presStyleCnt="0"/>
      <dgm:spPr/>
    </dgm:pt>
    <dgm:pt modelId="{E16BC955-8123-4C3C-92A8-60F2C70EABF7}" type="pres">
      <dgm:prSet presAssocID="{BE89F15D-ECA8-43F2-BE66-85FA823164E6}" presName="bgRect" presStyleLbl="bgShp" presStyleIdx="5" presStyleCnt="8"/>
      <dgm:spPr>
        <a:xfrm>
          <a:off x="0" y="5157973"/>
          <a:ext cx="6791323" cy="824965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DE7E51FC-39DD-4403-A1E1-B24F65961099}" type="pres">
      <dgm:prSet presAssocID="{BE89F15D-ECA8-43F2-BE66-85FA823164E6}" presName="iconRect" presStyleLbl="node1" presStyleIdx="5" presStyleCnt="8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DA88BFFF-8093-4BA9-9D21-E143B203EE88}" type="pres">
      <dgm:prSet presAssocID="{BE89F15D-ECA8-43F2-BE66-85FA823164E6}" presName="spaceRect" presStyleCnt="0"/>
      <dgm:spPr/>
    </dgm:pt>
    <dgm:pt modelId="{E95C0A03-0071-4EF4-87A9-BFB6CC7075E7}" type="pres">
      <dgm:prSet presAssocID="{BE89F15D-ECA8-43F2-BE66-85FA823164E6}" presName="parTx" presStyleLbl="revTx" presStyleIdx="5" presStyleCnt="8">
        <dgm:presLayoutVars>
          <dgm:chMax val="0"/>
          <dgm:chPref val="0"/>
        </dgm:presLayoutVars>
      </dgm:prSet>
      <dgm:spPr/>
    </dgm:pt>
    <dgm:pt modelId="{3717BBA3-E5D1-4999-A598-C8B4E6860E6F}" type="pres">
      <dgm:prSet presAssocID="{0D3160C9-15E4-4D00-9F50-1F11485D0FCA}" presName="sibTrans" presStyleCnt="0"/>
      <dgm:spPr/>
    </dgm:pt>
    <dgm:pt modelId="{6AC0BAFF-3972-4054-B099-FAFFEFC9BAA6}" type="pres">
      <dgm:prSet presAssocID="{6C47B2F9-7F43-4C82-A215-DF519F6CD754}" presName="compNode" presStyleCnt="0"/>
      <dgm:spPr/>
    </dgm:pt>
    <dgm:pt modelId="{209A00DB-17E1-4F32-BE09-9DE6CD086165}" type="pres">
      <dgm:prSet presAssocID="{6C47B2F9-7F43-4C82-A215-DF519F6CD754}" presName="bgRect" presStyleLbl="bgShp" presStyleIdx="6" presStyleCnt="8"/>
      <dgm:spPr>
        <a:xfrm>
          <a:off x="0" y="4079533"/>
          <a:ext cx="6791323" cy="54354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316D2AB1-B954-43D8-8A85-1B1BCDE53A1A}" type="pres">
      <dgm:prSet presAssocID="{6C47B2F9-7F43-4C82-A215-DF519F6CD754}" presName="iconRect" presStyleLbl="node1" presStyleIdx="6" presStyleCnt="8"/>
      <dgm:spPr>
        <a:blipFill>
          <a:blip xmlns:r="http://schemas.openxmlformats.org/officeDocument/2006/relationships"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FBF6482B-95A9-419E-9292-9BEDDDAB99C9}" type="pres">
      <dgm:prSet presAssocID="{6C47B2F9-7F43-4C82-A215-DF519F6CD754}" presName="spaceRect" presStyleCnt="0"/>
      <dgm:spPr/>
    </dgm:pt>
    <dgm:pt modelId="{5D7804A0-5479-4EA7-A1B3-1BD3F7FE9749}" type="pres">
      <dgm:prSet presAssocID="{6C47B2F9-7F43-4C82-A215-DF519F6CD754}" presName="parTx" presStyleLbl="revTx" presStyleIdx="6" presStyleCnt="8">
        <dgm:presLayoutVars>
          <dgm:chMax val="0"/>
          <dgm:chPref val="0"/>
        </dgm:presLayoutVars>
      </dgm:prSet>
      <dgm:spPr/>
    </dgm:pt>
    <dgm:pt modelId="{E9AEC152-D98F-4BC3-9790-6C54431D918C}" type="pres">
      <dgm:prSet presAssocID="{86A2DB25-DA47-4987-ADE3-F2A4382BFE34}" presName="sibTrans" presStyleCnt="0"/>
      <dgm:spPr/>
    </dgm:pt>
    <dgm:pt modelId="{E9C7F461-2CBA-4024-B489-26F1467C85F8}" type="pres">
      <dgm:prSet presAssocID="{A871E631-0E00-401C-B04B-2A18565045B5}" presName="compNode" presStyleCnt="0"/>
      <dgm:spPr/>
    </dgm:pt>
    <dgm:pt modelId="{962CA1FE-275E-496A-905A-423D684AD9A0}" type="pres">
      <dgm:prSet presAssocID="{A871E631-0E00-401C-B04B-2A18565045B5}" presName="bgRect" presStyleLbl="bgShp" presStyleIdx="7" presStyleCnt="8"/>
      <dgm:spPr>
        <a:xfrm>
          <a:off x="0" y="4758969"/>
          <a:ext cx="6791323" cy="543548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2" action="ppaction://hlinksldjump"/>
          </dgm14:cNvPr>
        </a:ext>
      </dgm:extLst>
    </dgm:pt>
    <dgm:pt modelId="{FA155C02-6FF4-4299-9EC1-78D0DB3FA287}" type="pres">
      <dgm:prSet presAssocID="{A871E631-0E00-401C-B04B-2A18565045B5}" presName="iconRect" presStyleLbl="node1" presStyleIdx="7" presStyleCnt="8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8 avec un remplissage uni"/>
        </a:ext>
      </dgm:extLst>
    </dgm:pt>
    <dgm:pt modelId="{57EA7FD7-DB05-45E1-AB6E-7C324761EC06}" type="pres">
      <dgm:prSet presAssocID="{A871E631-0E00-401C-B04B-2A18565045B5}" presName="spaceRect" presStyleCnt="0"/>
      <dgm:spPr/>
    </dgm:pt>
    <dgm:pt modelId="{6F04C6AF-96D0-44C2-9D7C-BF8BC8D30AC4}" type="pres">
      <dgm:prSet presAssocID="{A871E631-0E00-401C-B04B-2A18565045B5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B414550B-9137-41D0-9A3B-EAB60A6494E4}" type="presOf" srcId="{E08E63C5-58C5-44BB-9050-3F556114F513}" destId="{6CF81E7B-1083-4C72-ACB9-230C2E13646D}" srcOrd="0" destOrd="0" presId="urn:microsoft.com/office/officeart/2018/2/layout/IconVerticalSolidList#1"/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6F044E2C-AF41-4883-8B7A-A4692AC9D248}" type="presOf" srcId="{A871E631-0E00-401C-B04B-2A18565045B5}" destId="{6F04C6AF-96D0-44C2-9D7C-BF8BC8D30AC4}" srcOrd="0" destOrd="0" presId="urn:microsoft.com/office/officeart/2018/2/layout/IconVerticalSolidList#1"/>
    <dgm:cxn modelId="{D7E7903A-483E-4876-8C77-EEB10661B95B}" type="presOf" srcId="{1B1E513F-BEB7-483A-8F12-A8210AEF19E9}" destId="{3CBA7321-E2AC-48FD-B351-CE3C9A4CE92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7C0DC26D-002C-4824-9850-CABA2AB5A07F}" type="presOf" srcId="{BE89F15D-ECA8-43F2-BE66-85FA823164E6}" destId="{E95C0A03-0071-4EF4-87A9-BFB6CC7075E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75F0449E-7714-4A2C-B12F-83F497061D38}" type="presOf" srcId="{6C47B2F9-7F43-4C82-A215-DF519F6CD754}" destId="{5D7804A0-5479-4EA7-A1B3-1BD3F7FE9749}" srcOrd="0" destOrd="0" presId="urn:microsoft.com/office/officeart/2018/2/layout/IconVerticalSolidList#1"/>
    <dgm:cxn modelId="{9EDC7AB0-6093-4BA7-B3E0-BAD7085B7F1A}" srcId="{162F69A6-0780-49EA-A6A8-3965C12489B2}" destId="{6C47B2F9-7F43-4C82-A215-DF519F6CD754}" srcOrd="6" destOrd="0" parTransId="{7040B6C2-DC2D-4B10-B031-7DB5854BF3E7}" sibTransId="{86A2DB25-DA47-4987-ADE3-F2A4382BFE34}"/>
    <dgm:cxn modelId="{180DC0B0-0059-457F-8D70-D33333C9AAE3}" srcId="{162F69A6-0780-49EA-A6A8-3965C12489B2}" destId="{A871E631-0E00-401C-B04B-2A18565045B5}" srcOrd="7" destOrd="0" parTransId="{BDDC235E-5E68-4C1A-A048-7021EE517EE9}" sibTransId="{A40F61B7-C047-4A2D-8BCC-F21A6D02176E}"/>
    <dgm:cxn modelId="{9AC145D5-EC4F-4290-96BF-69B1BB7B9D3D}" srcId="{162F69A6-0780-49EA-A6A8-3965C12489B2}" destId="{E08E63C5-58C5-44BB-9050-3F556114F513}" srcOrd="4" destOrd="0" parTransId="{F4C960B9-86FE-4927-B0F1-57F50E886B32}" sibTransId="{D1A02333-2175-41DD-875A-C801AB77933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DECCA0FE-2659-4E05-9FA1-8CCD92FD725D}" srcId="{162F69A6-0780-49EA-A6A8-3965C12489B2}" destId="{BE89F15D-ECA8-43F2-BE66-85FA823164E6}" srcOrd="5" destOrd="0" parTransId="{71F3F1CB-1632-4DB5-8FD9-A003691A8E25}" sibTransId="{0D3160C9-15E4-4D00-9F50-1F11485D0FCA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605473B3-8AA5-4EE0-BFBA-3AB749038A35}" type="presParOf" srcId="{05261D3E-3CC7-4C85-9E09-D67FC777908C}" destId="{D4892BA4-47FA-499C-84FA-3A971E9AFE41}" srcOrd="5" destOrd="0" presId="urn:microsoft.com/office/officeart/2018/2/layout/IconVerticalSolidList#1"/>
    <dgm:cxn modelId="{CC9F31C5-774B-4FC3-9646-7E0EFDB54727}" type="presParOf" srcId="{05261D3E-3CC7-4C85-9E09-D67FC777908C}" destId="{390D1410-0CB7-44D5-903C-C35615DE86E1}" srcOrd="6" destOrd="0" presId="urn:microsoft.com/office/officeart/2018/2/layout/IconVerticalSolidList#1"/>
    <dgm:cxn modelId="{34A9E1BF-6D83-4701-9E7B-CBCD8074AEAA}" type="presParOf" srcId="{390D1410-0CB7-44D5-903C-C35615DE86E1}" destId="{C2FCE80A-DCA0-4D7F-8F72-19CB2337E588}" srcOrd="0" destOrd="0" presId="urn:microsoft.com/office/officeart/2018/2/layout/IconVerticalSolidList#1"/>
    <dgm:cxn modelId="{2682A58B-536A-49D1-A507-E48E245F1609}" type="presParOf" srcId="{390D1410-0CB7-44D5-903C-C35615DE86E1}" destId="{1B0B9210-632F-4BB5-B140-1FA20D3CF123}" srcOrd="1" destOrd="0" presId="urn:microsoft.com/office/officeart/2018/2/layout/IconVerticalSolidList#1"/>
    <dgm:cxn modelId="{59D669F7-8B16-4888-95F6-5986C0AFE631}" type="presParOf" srcId="{390D1410-0CB7-44D5-903C-C35615DE86E1}" destId="{E9B85894-F3EF-4216-9DD4-962DCF409217}" srcOrd="2" destOrd="0" presId="urn:microsoft.com/office/officeart/2018/2/layout/IconVerticalSolidList#1"/>
    <dgm:cxn modelId="{BD8D7B70-D5A5-475A-9EAE-2DF74A65E7A7}" type="presParOf" srcId="{390D1410-0CB7-44D5-903C-C35615DE86E1}" destId="{3CBA7321-E2AC-48FD-B351-CE3C9A4CE924}" srcOrd="3" destOrd="0" presId="urn:microsoft.com/office/officeart/2018/2/layout/IconVerticalSolidList#1"/>
    <dgm:cxn modelId="{C584D29C-19F6-451D-B2E8-AF7B882672FF}" type="presParOf" srcId="{05261D3E-3CC7-4C85-9E09-D67FC777908C}" destId="{B1606C43-4F0A-4908-B813-45DD7BE5714F}" srcOrd="7" destOrd="0" presId="urn:microsoft.com/office/officeart/2018/2/layout/IconVerticalSolidList#1"/>
    <dgm:cxn modelId="{232D145A-A541-445B-BF14-5E40AB969E6E}" type="presParOf" srcId="{05261D3E-3CC7-4C85-9E09-D67FC777908C}" destId="{08BC51D2-6CBF-4888-91D3-9A0FC4F0189F}" srcOrd="8" destOrd="0" presId="urn:microsoft.com/office/officeart/2018/2/layout/IconVerticalSolidList#1"/>
    <dgm:cxn modelId="{E88AE1C2-81EF-4D39-B5D8-BE21AE302219}" type="presParOf" srcId="{08BC51D2-6CBF-4888-91D3-9A0FC4F0189F}" destId="{60D7C6D6-6223-4488-8B1D-517ABA3B4F89}" srcOrd="0" destOrd="0" presId="urn:microsoft.com/office/officeart/2018/2/layout/IconVerticalSolidList#1"/>
    <dgm:cxn modelId="{144328A3-D773-4925-902E-B99EF34D2D1B}" type="presParOf" srcId="{08BC51D2-6CBF-4888-91D3-9A0FC4F0189F}" destId="{15B64F38-B447-453E-A28D-7E26E75A42D0}" srcOrd="1" destOrd="0" presId="urn:microsoft.com/office/officeart/2018/2/layout/IconVerticalSolidList#1"/>
    <dgm:cxn modelId="{1BAD2F20-5390-4B4C-98B1-164ED3C656F4}" type="presParOf" srcId="{08BC51D2-6CBF-4888-91D3-9A0FC4F0189F}" destId="{6873DC4A-E765-4E21-A0C5-9ABB7758DD8E}" srcOrd="2" destOrd="0" presId="urn:microsoft.com/office/officeart/2018/2/layout/IconVerticalSolidList#1"/>
    <dgm:cxn modelId="{D85781E6-CB27-4AAD-8D89-8A8623B65C9F}" type="presParOf" srcId="{08BC51D2-6CBF-4888-91D3-9A0FC4F0189F}" destId="{6CF81E7B-1083-4C72-ACB9-230C2E13646D}" srcOrd="3" destOrd="0" presId="urn:microsoft.com/office/officeart/2018/2/layout/IconVerticalSolidList#1"/>
    <dgm:cxn modelId="{0A9C971D-43DA-40EE-B708-F8163224D858}" type="presParOf" srcId="{05261D3E-3CC7-4C85-9E09-D67FC777908C}" destId="{AC073EEA-C079-4BD2-861E-B547DBE71C10}" srcOrd="9" destOrd="0" presId="urn:microsoft.com/office/officeart/2018/2/layout/IconVerticalSolidList#1"/>
    <dgm:cxn modelId="{883022A2-8083-4584-8EBA-E37DB0B619D8}" type="presParOf" srcId="{05261D3E-3CC7-4C85-9E09-D67FC777908C}" destId="{10AF7B6D-F747-47F4-AA0A-FC0782CA5FC5}" srcOrd="10" destOrd="0" presId="urn:microsoft.com/office/officeart/2018/2/layout/IconVerticalSolidList#1"/>
    <dgm:cxn modelId="{90D2D854-ED65-4FA4-ADCF-89A563D830DE}" type="presParOf" srcId="{10AF7B6D-F747-47F4-AA0A-FC0782CA5FC5}" destId="{E16BC955-8123-4C3C-92A8-60F2C70EABF7}" srcOrd="0" destOrd="0" presId="urn:microsoft.com/office/officeart/2018/2/layout/IconVerticalSolidList#1"/>
    <dgm:cxn modelId="{B2E257A6-DEFF-4D91-9B7C-6BB9E4538B32}" type="presParOf" srcId="{10AF7B6D-F747-47F4-AA0A-FC0782CA5FC5}" destId="{DE7E51FC-39DD-4403-A1E1-B24F65961099}" srcOrd="1" destOrd="0" presId="urn:microsoft.com/office/officeart/2018/2/layout/IconVerticalSolidList#1"/>
    <dgm:cxn modelId="{A5D079AF-1F03-4742-9302-4F899799B01C}" type="presParOf" srcId="{10AF7B6D-F747-47F4-AA0A-FC0782CA5FC5}" destId="{DA88BFFF-8093-4BA9-9D21-E143B203EE88}" srcOrd="2" destOrd="0" presId="urn:microsoft.com/office/officeart/2018/2/layout/IconVerticalSolidList#1"/>
    <dgm:cxn modelId="{CA430E3A-5573-4012-A504-3D78D9F07214}" type="presParOf" srcId="{10AF7B6D-F747-47F4-AA0A-FC0782CA5FC5}" destId="{E95C0A03-0071-4EF4-87A9-BFB6CC7075E7}" srcOrd="3" destOrd="0" presId="urn:microsoft.com/office/officeart/2018/2/layout/IconVerticalSolidList#1"/>
    <dgm:cxn modelId="{13AF5A9E-2D05-4B9B-BC1A-35C6AF48F521}" type="presParOf" srcId="{05261D3E-3CC7-4C85-9E09-D67FC777908C}" destId="{3717BBA3-E5D1-4999-A598-C8B4E6860E6F}" srcOrd="11" destOrd="0" presId="urn:microsoft.com/office/officeart/2018/2/layout/IconVerticalSolidList#1"/>
    <dgm:cxn modelId="{302F8308-9AD8-4C70-8092-1B70637FE30D}" type="presParOf" srcId="{05261D3E-3CC7-4C85-9E09-D67FC777908C}" destId="{6AC0BAFF-3972-4054-B099-FAFFEFC9BAA6}" srcOrd="12" destOrd="0" presId="urn:microsoft.com/office/officeart/2018/2/layout/IconVerticalSolidList#1"/>
    <dgm:cxn modelId="{B8B9ABE8-1646-489A-8963-284E00B10E1B}" type="presParOf" srcId="{6AC0BAFF-3972-4054-B099-FAFFEFC9BAA6}" destId="{209A00DB-17E1-4F32-BE09-9DE6CD086165}" srcOrd="0" destOrd="0" presId="urn:microsoft.com/office/officeart/2018/2/layout/IconVerticalSolidList#1"/>
    <dgm:cxn modelId="{A91E1926-8BA5-45A8-B9E4-2D182D41ADAB}" type="presParOf" srcId="{6AC0BAFF-3972-4054-B099-FAFFEFC9BAA6}" destId="{316D2AB1-B954-43D8-8A85-1B1BCDE53A1A}" srcOrd="1" destOrd="0" presId="urn:microsoft.com/office/officeart/2018/2/layout/IconVerticalSolidList#1"/>
    <dgm:cxn modelId="{A31ECA3B-F85D-4305-99E9-00C476425F3F}" type="presParOf" srcId="{6AC0BAFF-3972-4054-B099-FAFFEFC9BAA6}" destId="{FBF6482B-95A9-419E-9292-9BEDDDAB99C9}" srcOrd="2" destOrd="0" presId="urn:microsoft.com/office/officeart/2018/2/layout/IconVerticalSolidList#1"/>
    <dgm:cxn modelId="{7F815F1C-6F53-42E6-80C0-661E6A7D0445}" type="presParOf" srcId="{6AC0BAFF-3972-4054-B099-FAFFEFC9BAA6}" destId="{5D7804A0-5479-4EA7-A1B3-1BD3F7FE9749}" srcOrd="3" destOrd="0" presId="urn:microsoft.com/office/officeart/2018/2/layout/IconVerticalSolidList#1"/>
    <dgm:cxn modelId="{4FB0FB13-EC39-4F4C-B06C-8CFAE92B0605}" type="presParOf" srcId="{05261D3E-3CC7-4C85-9E09-D67FC777908C}" destId="{E9AEC152-D98F-4BC3-9790-6C54431D918C}" srcOrd="13" destOrd="0" presId="urn:microsoft.com/office/officeart/2018/2/layout/IconVerticalSolidList#1"/>
    <dgm:cxn modelId="{968C0EF5-AB9F-439F-AC08-C452C671F9A4}" type="presParOf" srcId="{05261D3E-3CC7-4C85-9E09-D67FC777908C}" destId="{E9C7F461-2CBA-4024-B489-26F1467C85F8}" srcOrd="14" destOrd="0" presId="urn:microsoft.com/office/officeart/2018/2/layout/IconVerticalSolidList#1"/>
    <dgm:cxn modelId="{45328EC4-9F99-4D5D-A639-49D838F20800}" type="presParOf" srcId="{E9C7F461-2CBA-4024-B489-26F1467C85F8}" destId="{962CA1FE-275E-496A-905A-423D684AD9A0}" srcOrd="0" destOrd="0" presId="urn:microsoft.com/office/officeart/2018/2/layout/IconVerticalSolidList#1"/>
    <dgm:cxn modelId="{EA2898AE-BA3B-43B5-B8AB-5DCD5B2115F8}" type="presParOf" srcId="{E9C7F461-2CBA-4024-B489-26F1467C85F8}" destId="{FA155C02-6FF4-4299-9EC1-78D0DB3FA287}" srcOrd="1" destOrd="0" presId="urn:microsoft.com/office/officeart/2018/2/layout/IconVerticalSolidList#1"/>
    <dgm:cxn modelId="{FF74CFC5-53DF-4F71-B345-6FCA213DA53D}" type="presParOf" srcId="{E9C7F461-2CBA-4024-B489-26F1467C85F8}" destId="{57EA7FD7-DB05-45E1-AB6E-7C324761EC06}" srcOrd="2" destOrd="0" presId="urn:microsoft.com/office/officeart/2018/2/layout/IconVerticalSolidList#1"/>
    <dgm:cxn modelId="{B64C690B-C33B-4291-9F05-21D364646EF0}" type="presParOf" srcId="{E9C7F461-2CBA-4024-B489-26F1467C85F8}" destId="{6F04C6AF-96D0-44C2-9D7C-BF8BC8D30AC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613683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85639" y="138809"/>
          <a:ext cx="337525" cy="33752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708804" y="73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Introduction</a:t>
          </a:r>
        </a:p>
      </dsp:txBody>
      <dsp:txXfrm>
        <a:off x="708804" y="730"/>
        <a:ext cx="6082518" cy="613683"/>
      </dsp:txXfrm>
    </dsp:sp>
    <dsp:sp modelId="{FA3369E0-5B38-4FDD-A9F5-22B9810A03F7}">
      <dsp:nvSpPr>
        <dsp:cNvPr id="0" name=""/>
        <dsp:cNvSpPr/>
      </dsp:nvSpPr>
      <dsp:spPr>
        <a:xfrm>
          <a:off x="0" y="767834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85639" y="905913"/>
          <a:ext cx="337525" cy="33752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708804" y="767834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aux fonctions par menu</a:t>
          </a:r>
        </a:p>
      </dsp:txBody>
      <dsp:txXfrm>
        <a:off x="708804" y="767834"/>
        <a:ext cx="6082518" cy="613683"/>
      </dsp:txXfrm>
    </dsp:sp>
    <dsp:sp modelId="{DB8ABDAA-976A-4A84-A3C3-277080E19DCA}">
      <dsp:nvSpPr>
        <dsp:cNvPr id="0" name=""/>
        <dsp:cNvSpPr/>
      </dsp:nvSpPr>
      <dsp:spPr>
        <a:xfrm>
          <a:off x="0" y="1534939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185639" y="1673018"/>
          <a:ext cx="337525" cy="33752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708804" y="1534939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aux fonctions par outil</a:t>
          </a:r>
        </a:p>
      </dsp:txBody>
      <dsp:txXfrm>
        <a:off x="708804" y="1534939"/>
        <a:ext cx="6082518" cy="613683"/>
      </dsp:txXfrm>
    </dsp:sp>
    <dsp:sp modelId="{C2FCE80A-DCA0-4D7F-8F72-19CB2337E588}">
      <dsp:nvSpPr>
        <dsp:cNvPr id="0" name=""/>
        <dsp:cNvSpPr/>
      </dsp:nvSpPr>
      <dsp:spPr>
        <a:xfrm>
          <a:off x="0" y="2302043"/>
          <a:ext cx="6791323" cy="613683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185639" y="2440122"/>
          <a:ext cx="337525" cy="33752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708804" y="2302043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aux fonctions par raccourci clavier</a:t>
          </a:r>
        </a:p>
      </dsp:txBody>
      <dsp:txXfrm>
        <a:off x="708804" y="2302043"/>
        <a:ext cx="6082518" cy="613683"/>
      </dsp:txXfrm>
    </dsp:sp>
    <dsp:sp modelId="{60D7C6D6-6223-4488-8B1D-517ABA3B4F89}">
      <dsp:nvSpPr>
        <dsp:cNvPr id="0" name=""/>
        <dsp:cNvSpPr/>
      </dsp:nvSpPr>
      <dsp:spPr>
        <a:xfrm>
          <a:off x="0" y="3069147"/>
          <a:ext cx="6791323" cy="61368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B64F38-B447-453E-A28D-7E26E75A42D0}">
      <dsp:nvSpPr>
        <dsp:cNvPr id="0" name=""/>
        <dsp:cNvSpPr/>
      </dsp:nvSpPr>
      <dsp:spPr>
        <a:xfrm>
          <a:off x="185639" y="3207226"/>
          <a:ext cx="337525" cy="33752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FFFFFF">
              <a:alpha val="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81E7B-1083-4C72-ACB9-230C2E13646D}">
      <dsp:nvSpPr>
        <dsp:cNvPr id="0" name=""/>
        <dsp:cNvSpPr/>
      </dsp:nvSpPr>
      <dsp:spPr>
        <a:xfrm>
          <a:off x="708804" y="3069147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Accéder aux fonctions en saisissant le nom de la fonction</a:t>
          </a:r>
        </a:p>
      </dsp:txBody>
      <dsp:txXfrm>
        <a:off x="708804" y="3069147"/>
        <a:ext cx="6082518" cy="613683"/>
      </dsp:txXfrm>
    </dsp:sp>
    <dsp:sp modelId="{E16BC955-8123-4C3C-92A8-60F2C70EABF7}">
      <dsp:nvSpPr>
        <dsp:cNvPr id="0" name=""/>
        <dsp:cNvSpPr/>
      </dsp:nvSpPr>
      <dsp:spPr>
        <a:xfrm>
          <a:off x="0" y="3836252"/>
          <a:ext cx="6791323" cy="61368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7E51FC-39DD-4403-A1E1-B24F65961099}">
      <dsp:nvSpPr>
        <dsp:cNvPr id="0" name=""/>
        <dsp:cNvSpPr/>
      </dsp:nvSpPr>
      <dsp:spPr>
        <a:xfrm>
          <a:off x="185639" y="3974331"/>
          <a:ext cx="337525" cy="33752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5C0A03-0071-4EF4-87A9-BFB6CC7075E7}">
      <dsp:nvSpPr>
        <dsp:cNvPr id="0" name=""/>
        <dsp:cNvSpPr/>
      </dsp:nvSpPr>
      <dsp:spPr>
        <a:xfrm>
          <a:off x="708804" y="3836252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</a:t>
          </a:r>
        </a:p>
      </dsp:txBody>
      <dsp:txXfrm>
        <a:off x="708804" y="3836252"/>
        <a:ext cx="6082518" cy="613683"/>
      </dsp:txXfrm>
    </dsp:sp>
    <dsp:sp modelId="{209A00DB-17E1-4F32-BE09-9DE6CD086165}">
      <dsp:nvSpPr>
        <dsp:cNvPr id="0" name=""/>
        <dsp:cNvSpPr/>
      </dsp:nvSpPr>
      <dsp:spPr>
        <a:xfrm>
          <a:off x="0" y="4603356"/>
          <a:ext cx="6791323" cy="61368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6D2AB1-B954-43D8-8A85-1B1BCDE53A1A}">
      <dsp:nvSpPr>
        <dsp:cNvPr id="0" name=""/>
        <dsp:cNvSpPr/>
      </dsp:nvSpPr>
      <dsp:spPr>
        <a:xfrm>
          <a:off x="185639" y="4741435"/>
          <a:ext cx="337525" cy="33752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7804A0-5479-4EA7-A1B3-1BD3F7FE9749}">
      <dsp:nvSpPr>
        <dsp:cNvPr id="0" name=""/>
        <dsp:cNvSpPr/>
      </dsp:nvSpPr>
      <dsp:spPr>
        <a:xfrm>
          <a:off x="708804" y="4603356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d’arguments</a:t>
          </a:r>
        </a:p>
      </dsp:txBody>
      <dsp:txXfrm>
        <a:off x="708804" y="4603356"/>
        <a:ext cx="6082518" cy="613683"/>
      </dsp:txXfrm>
    </dsp:sp>
    <dsp:sp modelId="{962CA1FE-275E-496A-905A-423D684AD9A0}">
      <dsp:nvSpPr>
        <dsp:cNvPr id="0" name=""/>
        <dsp:cNvSpPr/>
      </dsp:nvSpPr>
      <dsp:spPr>
        <a:xfrm>
          <a:off x="0" y="5370460"/>
          <a:ext cx="6791323" cy="613683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155C02-6FF4-4299-9EC1-78D0DB3FA287}">
      <dsp:nvSpPr>
        <dsp:cNvPr id="0" name=""/>
        <dsp:cNvSpPr/>
      </dsp:nvSpPr>
      <dsp:spPr>
        <a:xfrm>
          <a:off x="185639" y="5508539"/>
          <a:ext cx="337525" cy="337525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04C6AF-96D0-44C2-9D7C-BF8BC8D30AC4}">
      <dsp:nvSpPr>
        <dsp:cNvPr id="0" name=""/>
        <dsp:cNvSpPr/>
      </dsp:nvSpPr>
      <dsp:spPr>
        <a:xfrm>
          <a:off x="708804" y="5370460"/>
          <a:ext cx="6082518" cy="6136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948" tIns="64948" rIns="64948" bIns="6494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L’aide en ligne</a:t>
          </a:r>
          <a:endParaRPr lang="fr-FR" sz="1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708804" y="5370460"/>
        <a:ext cx="6082518" cy="6136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31/01/2023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31/01/2023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9234568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674015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834910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8187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441157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86868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25148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1317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" Target="slid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0.png"/><Relationship Id="rId5" Type="http://schemas.openxmlformats.org/officeDocument/2006/relationships/slide" Target="slide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" Target="sl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" Target="slid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" Target="slid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4666763"/>
              </p:ext>
            </p:extLst>
          </p:nvPr>
        </p:nvGraphicFramePr>
        <p:xfrm>
          <a:off x="5399055" y="-532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Insérer une fonction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37E53E24-8ADA-D939-1DF9-ADC0EFFCD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0213" y="305819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35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1387060"/>
            <a:ext cx="12191999" cy="1143902"/>
          </a:xfrm>
        </p:spPr>
        <p:txBody>
          <a:bodyPr rtlCol="0"/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Microsoft Excel propose un nombre important de fonctions de calcul regroupés par thème.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FONCTION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DA29390-4304-0783-DD89-0E0EC7CA2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5197" y="2456780"/>
            <a:ext cx="4581602" cy="403487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E7A4D2AC-A093-17FF-54E4-B52784000A35}"/>
              </a:ext>
            </a:extLst>
          </p:cNvPr>
          <p:cNvSpPr txBox="1">
            <a:spLocks/>
          </p:cNvSpPr>
          <p:nvPr/>
        </p:nvSpPr>
        <p:spPr>
          <a:xfrm>
            <a:off x="0" y="753924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Introduction…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FC50422-085F-FB89-4DA9-DE0B7E420A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INSÉRER UNE FONCTION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B4C334F-21EC-2B4A-8D83-F8C6FB4EAD6B}"/>
              </a:ext>
            </a:extLst>
          </p:cNvPr>
          <p:cNvSpPr txBox="1">
            <a:spLocks/>
          </p:cNvSpPr>
          <p:nvPr/>
        </p:nvSpPr>
        <p:spPr>
          <a:xfrm>
            <a:off x="0" y="1686315"/>
            <a:ext cx="11625939" cy="10470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Formules. </a:t>
            </a:r>
            <a:r>
              <a:rPr lang="fr-FR" sz="3200" dirty="0"/>
              <a:t>Le</a:t>
            </a:r>
            <a:r>
              <a:rPr lang="fr-FR" sz="3200" dirty="0">
                <a:solidFill>
                  <a:srgbClr val="FFFF00"/>
                </a:solidFill>
              </a:rPr>
              <a:t> </a:t>
            </a:r>
            <a:r>
              <a:rPr lang="fr-FR" sz="3200" dirty="0"/>
              <a:t>Groupe </a:t>
            </a:r>
            <a:r>
              <a:rPr lang="fr-FR" sz="3200" dirty="0">
                <a:solidFill>
                  <a:srgbClr val="FFFF00"/>
                </a:solidFill>
              </a:rPr>
              <a:t>Bibliothèque de fonctions </a:t>
            </a:r>
            <a:r>
              <a:rPr lang="fr-FR" sz="3200" dirty="0"/>
              <a:t>apparaît avec un classement des fonctions par thème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9AED1E90-8506-705B-F2F8-4D6B53B252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0876" y="3942890"/>
            <a:ext cx="7606862" cy="187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C6BE89-1EF0-B742-9C9D-A0F061067CE1}"/>
              </a:ext>
            </a:extLst>
          </p:cNvPr>
          <p:cNvSpPr/>
          <p:nvPr/>
        </p:nvSpPr>
        <p:spPr>
          <a:xfrm>
            <a:off x="2504402" y="4342041"/>
            <a:ext cx="7539811" cy="1472850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C480A2-BBA9-EB4D-634A-6888050C66FA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Accéder aux fonctions par menu…</a:t>
            </a:r>
          </a:p>
        </p:txBody>
      </p:sp>
      <p:pic>
        <p:nvPicPr>
          <p:cNvPr id="5" name="Graphique 4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BA2E21D-4C93-48F6-F25E-62F6070C20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332D7F61-C8AA-ABDF-70C4-231B0D50BCB2}"/>
              </a:ext>
            </a:extLst>
          </p:cNvPr>
          <p:cNvSpPr/>
          <p:nvPr/>
        </p:nvSpPr>
        <p:spPr>
          <a:xfrm rot="5400000">
            <a:off x="7007482" y="3550673"/>
            <a:ext cx="410547" cy="3732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 uiExpand="1" build="allAtOnce"/>
      <p:bldP spid="2" grpId="0" animBg="1"/>
      <p:bldP spid="3" grpId="0" build="p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INSÉRER UNE FONCTION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B4C334F-21EC-2B4A-8D83-F8C6FB4EAD6B}"/>
              </a:ext>
            </a:extLst>
          </p:cNvPr>
          <p:cNvSpPr txBox="1">
            <a:spLocks/>
          </p:cNvSpPr>
          <p:nvPr/>
        </p:nvSpPr>
        <p:spPr>
          <a:xfrm>
            <a:off x="87086" y="1788924"/>
            <a:ext cx="12017828" cy="8609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sur l’outil </a:t>
            </a:r>
            <a:r>
              <a:rPr lang="fr-FR" sz="3200" dirty="0">
                <a:solidFill>
                  <a:srgbClr val="FFFF00"/>
                </a:solidFill>
              </a:rPr>
              <a:t>Insérer une fonction </a:t>
            </a:r>
            <a:r>
              <a:rPr lang="fr-FR" sz="3200" dirty="0"/>
              <a:t>disponible depuis l</a:t>
            </a:r>
            <a:r>
              <a:rPr lang="fr-FR" sz="3000" dirty="0"/>
              <a:t>a barre de formule</a:t>
            </a:r>
            <a:endParaRPr lang="fr-FR" sz="3000" dirty="0">
              <a:solidFill>
                <a:srgbClr val="FFFF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84F0FE3-D95F-D073-4D90-4820BAF69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995" y="3602242"/>
            <a:ext cx="7632010" cy="158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AD8DB499-9D56-7C5E-12EE-25202EEE5A62}"/>
              </a:ext>
            </a:extLst>
          </p:cNvPr>
          <p:cNvSpPr/>
          <p:nvPr/>
        </p:nvSpPr>
        <p:spPr>
          <a:xfrm>
            <a:off x="4506686" y="3172409"/>
            <a:ext cx="3536302" cy="174482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2917800D-D846-E4C5-766C-C82C7C93393D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Accéder aux fonctions par outil…</a:t>
            </a: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831F6079-D38F-4E32-237E-AA550F0AA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707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/>
      <p:bldP spid="2" grpId="0" animBg="1"/>
      <p:bldP spid="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INSÉRER UNE FONCTION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B4C334F-21EC-2B4A-8D83-F8C6FB4EAD6B}"/>
              </a:ext>
            </a:extLst>
          </p:cNvPr>
          <p:cNvSpPr txBox="1">
            <a:spLocks/>
          </p:cNvSpPr>
          <p:nvPr/>
        </p:nvSpPr>
        <p:spPr>
          <a:xfrm>
            <a:off x="121302" y="1433102"/>
            <a:ext cx="10806404" cy="631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Utiliser le raccourci clavier </a:t>
            </a:r>
            <a:r>
              <a:rPr lang="fr-FR" sz="3200" dirty="0">
                <a:solidFill>
                  <a:srgbClr val="FFFF00"/>
                </a:solidFill>
              </a:rPr>
              <a:t>MAJ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F3</a:t>
            </a:r>
            <a:endParaRPr lang="fr-FR" sz="3000" dirty="0">
              <a:solidFill>
                <a:srgbClr val="FFFF00"/>
              </a:solidFill>
            </a:endParaRP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ADC533F8-9308-F460-A32A-4AC60C949A3A}"/>
              </a:ext>
            </a:extLst>
          </p:cNvPr>
          <p:cNvGrpSpPr/>
          <p:nvPr/>
        </p:nvGrpSpPr>
        <p:grpSpPr>
          <a:xfrm>
            <a:off x="1299555" y="2191783"/>
            <a:ext cx="9900000" cy="4104000"/>
            <a:chOff x="1525985" y="1557002"/>
            <a:chExt cx="9900000" cy="410400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BB274C22-BF99-C1C4-D340-0EB8C680D912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1379FAE-5915-AE5D-E51E-2DE4483F8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C6427C9-D01F-6B65-022F-486A19FFAEF3}"/>
              </a:ext>
            </a:extLst>
          </p:cNvPr>
          <p:cNvSpPr/>
          <p:nvPr/>
        </p:nvSpPr>
        <p:spPr>
          <a:xfrm>
            <a:off x="1681524" y="4357788"/>
            <a:ext cx="468000" cy="36000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A5CD23E-3485-77A8-3870-EA14B5057F57}"/>
              </a:ext>
            </a:extLst>
          </p:cNvPr>
          <p:cNvSpPr/>
          <p:nvPr/>
        </p:nvSpPr>
        <p:spPr>
          <a:xfrm>
            <a:off x="3119164" y="2579324"/>
            <a:ext cx="396000" cy="32400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55F4D0B-DA11-667B-7D97-0DB54D6DD9C2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Accéder aux fonctions par raccourci clavier…</a:t>
            </a:r>
          </a:p>
        </p:txBody>
      </p:sp>
      <p:pic>
        <p:nvPicPr>
          <p:cNvPr id="3" name="Graphique 2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667A97A8-EA2F-2EBC-34A3-E18F49C068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35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/>
      <p:bldP spid="16" grpId="0" animBg="1"/>
      <p:bldP spid="18" grpId="0" animBg="1"/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INSÉRER UNE FONCTION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B4C334F-21EC-2B4A-8D83-F8C6FB4EAD6B}"/>
              </a:ext>
            </a:extLst>
          </p:cNvPr>
          <p:cNvSpPr txBox="1">
            <a:spLocks/>
          </p:cNvSpPr>
          <p:nvPr/>
        </p:nvSpPr>
        <p:spPr>
          <a:xfrm>
            <a:off x="-1" y="1540705"/>
            <a:ext cx="12191999" cy="1386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En saisissant dans la cellule</a:t>
            </a:r>
          </a:p>
          <a:p>
            <a:pPr marL="0" indent="0" algn="ctr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>
                <a:solidFill>
                  <a:srgbClr val="FFFF00"/>
                </a:solidFill>
              </a:rPr>
              <a:t>=LE_NOM_DE_LA_FONCTION</a:t>
            </a:r>
            <a:endParaRPr lang="fr-FR" sz="3000" dirty="0">
              <a:solidFill>
                <a:srgbClr val="FFFF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EAEC92-5E68-078E-E1B5-32230C60C8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555" y="3347737"/>
            <a:ext cx="6200000" cy="295238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13BAA13-BBF7-F0E0-CD39-B2B44F94FD9F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Accéder aux fonctions en saisissant le nom de la fonction…</a:t>
            </a:r>
          </a:p>
        </p:txBody>
      </p:sp>
      <p:pic>
        <p:nvPicPr>
          <p:cNvPr id="5" name="Graphique 4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9077462-384B-1BF0-AF31-5CD5642898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108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/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INSÉRER UNE FONCTION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B34F2CE-E901-3303-314C-FE820A44BE6B}"/>
              </a:ext>
            </a:extLst>
          </p:cNvPr>
          <p:cNvSpPr txBox="1">
            <a:spLocks/>
          </p:cNvSpPr>
          <p:nvPr/>
        </p:nvSpPr>
        <p:spPr>
          <a:xfrm>
            <a:off x="205277" y="1401664"/>
            <a:ext cx="11675343" cy="8750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fr-FR" sz="3200" dirty="0"/>
              <a:t>Une fonction requière des données, appelées </a:t>
            </a:r>
            <a:r>
              <a:rPr lang="fr-FR" sz="3200" dirty="0">
                <a:solidFill>
                  <a:srgbClr val="FFFF00"/>
                </a:solidFill>
              </a:rPr>
              <a:t>arguments</a:t>
            </a:r>
            <a:r>
              <a:rPr lang="fr-FR" sz="3200" dirty="0"/>
              <a:t>, pour retourner un résultat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A37FFF8-9AF2-611D-A4E4-2848275DA262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Les arguments…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F8A76C5-69D5-7011-BDC4-016565432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909" y="3429000"/>
            <a:ext cx="5676190" cy="32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7" name="Légende : flèche courbée à une bordure 16">
            <a:extLst>
              <a:ext uri="{FF2B5EF4-FFF2-40B4-BE49-F238E27FC236}">
                <a16:creationId xmlns:a16="http://schemas.microsoft.com/office/drawing/2014/main" id="{977928E4-9A7C-D1F4-2419-5F28491113B5}"/>
              </a:ext>
            </a:extLst>
          </p:cNvPr>
          <p:cNvSpPr/>
          <p:nvPr/>
        </p:nvSpPr>
        <p:spPr>
          <a:xfrm flipH="1">
            <a:off x="313546" y="3588075"/>
            <a:ext cx="3026227" cy="582709"/>
          </a:xfrm>
          <a:prstGeom prst="accentCallout2">
            <a:avLst/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/>
                </a:solidFill>
              </a:rPr>
              <a:t>Argument en gras </a:t>
            </a:r>
            <a:r>
              <a:rPr lang="fr-FR" sz="2400" dirty="0">
                <a:solidFill>
                  <a:srgbClr val="FFFF00"/>
                </a:solidFill>
              </a:rPr>
              <a:t>argument obligatoire</a:t>
            </a:r>
          </a:p>
        </p:txBody>
      </p:sp>
      <p:sp>
        <p:nvSpPr>
          <p:cNvPr id="18" name="Légende : flèche courbée à une bordure 17">
            <a:extLst>
              <a:ext uri="{FF2B5EF4-FFF2-40B4-BE49-F238E27FC236}">
                <a16:creationId xmlns:a16="http://schemas.microsoft.com/office/drawing/2014/main" id="{11911FF6-2FAB-AF9B-0C3F-5DAB4E316162}"/>
              </a:ext>
            </a:extLst>
          </p:cNvPr>
          <p:cNvSpPr/>
          <p:nvPr/>
        </p:nvSpPr>
        <p:spPr>
          <a:xfrm flipH="1">
            <a:off x="339562" y="4873627"/>
            <a:ext cx="3026227" cy="58270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7101"/>
              <a:gd name="adj6" fmla="val -4773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bg1"/>
                </a:solidFill>
              </a:rPr>
              <a:t>Argument en non gras </a:t>
            </a:r>
            <a:r>
              <a:rPr lang="fr-FR" sz="2400" dirty="0">
                <a:solidFill>
                  <a:srgbClr val="FFFF00"/>
                </a:solidFill>
              </a:rPr>
              <a:t>argument optionnel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B0CEF7EB-04A8-D424-2A02-81B97DEBEB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489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2" grpId="0"/>
      <p:bldP spid="4" grpId="0" build="p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INSÉRER UNE FONCTION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E793DD2-00A5-B561-F6CD-A5ED3BCE7251}"/>
              </a:ext>
            </a:extLst>
          </p:cNvPr>
          <p:cNvSpPr txBox="1"/>
          <p:nvPr/>
        </p:nvSpPr>
        <p:spPr>
          <a:xfrm>
            <a:off x="457200" y="1234071"/>
            <a:ext cx="1089660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4000" dirty="0"/>
              <a:t>=SOMME.SI.ENS(</a:t>
            </a:r>
            <a:r>
              <a:rPr lang="fr-FR" sz="40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C19:C33</a:t>
            </a:r>
            <a:r>
              <a:rPr lang="fr-FR" sz="4000" dirty="0"/>
              <a:t>;</a:t>
            </a:r>
            <a:r>
              <a:rPr lang="fr-FR" sz="4000" dirty="0">
                <a:solidFill>
                  <a:srgbClr val="0070C0"/>
                </a:solidFill>
              </a:rPr>
              <a:t>D19:D33</a:t>
            </a:r>
            <a:r>
              <a:rPr lang="fr-FR" sz="4000" dirty="0"/>
              <a:t>;</a:t>
            </a:r>
            <a:r>
              <a:rPr lang="fr-FR" sz="4000" dirty="0">
                <a:solidFill>
                  <a:schemeClr val="accent6">
                    <a:lumMod val="75000"/>
                  </a:schemeClr>
                </a:solidFill>
              </a:rPr>
              <a:t>""</a:t>
            </a:r>
            <a:r>
              <a:rPr lang="fr-FR" sz="4000" dirty="0"/>
              <a:t>;</a:t>
            </a:r>
            <a:r>
              <a:rPr lang="fr-FR" sz="40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E19:E33</a:t>
            </a:r>
            <a:r>
              <a:rPr lang="fr-FR" sz="4000" dirty="0"/>
              <a:t>;</a:t>
            </a:r>
            <a:r>
              <a:rPr lang="fr-FR" sz="4000" dirty="0">
                <a:solidFill>
                  <a:srgbClr val="00B050"/>
                </a:solidFill>
              </a:rPr>
              <a:t>"O"</a:t>
            </a:r>
            <a:r>
              <a:rPr lang="fr-FR" sz="4000" dirty="0"/>
              <a:t>)</a:t>
            </a:r>
          </a:p>
        </p:txBody>
      </p:sp>
      <p:sp>
        <p:nvSpPr>
          <p:cNvPr id="9" name="Légende : flèche courbée à une bordure 8">
            <a:extLst>
              <a:ext uri="{FF2B5EF4-FFF2-40B4-BE49-F238E27FC236}">
                <a16:creationId xmlns:a16="http://schemas.microsoft.com/office/drawing/2014/main" id="{F96C604D-89B1-A7A5-6D80-30AA38E78920}"/>
              </a:ext>
            </a:extLst>
          </p:cNvPr>
          <p:cNvSpPr/>
          <p:nvPr/>
        </p:nvSpPr>
        <p:spPr>
          <a:xfrm flipH="1">
            <a:off x="375355" y="2149113"/>
            <a:ext cx="3026227" cy="1508304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6793"/>
              <a:gd name="adj6" fmla="val -19598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92D050"/>
                </a:solidFill>
              </a:rPr>
              <a:t>Les arguments sont placés entre parenthèses</a:t>
            </a:r>
          </a:p>
        </p:txBody>
      </p:sp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A3472971-F29E-31B3-93F9-77C9685E006F}"/>
              </a:ext>
            </a:extLst>
          </p:cNvPr>
          <p:cNvSpPr/>
          <p:nvPr/>
        </p:nvSpPr>
        <p:spPr>
          <a:xfrm flipH="1">
            <a:off x="4068536" y="2045853"/>
            <a:ext cx="3026227" cy="1260485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9363"/>
              <a:gd name="adj6" fmla="val -21173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Le point-virgule permet de séparer plusieurs arguments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40B47EC-D186-3F78-FDB5-29A70B6C79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940" y="3478721"/>
            <a:ext cx="5676190" cy="32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8B8E5E0-3C39-DFF1-ABFC-6576DD1CD7E9}"/>
              </a:ext>
            </a:extLst>
          </p:cNvPr>
          <p:cNvSpPr/>
          <p:nvPr/>
        </p:nvSpPr>
        <p:spPr>
          <a:xfrm>
            <a:off x="5281127" y="4915548"/>
            <a:ext cx="1624498" cy="18661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B723BA-C4BD-84E7-1A9D-D576E9FFFF9D}"/>
              </a:ext>
            </a:extLst>
          </p:cNvPr>
          <p:cNvSpPr/>
          <p:nvPr/>
        </p:nvSpPr>
        <p:spPr>
          <a:xfrm>
            <a:off x="5278743" y="4686950"/>
            <a:ext cx="1624498" cy="186612"/>
          </a:xfrm>
          <a:prstGeom prst="rect">
            <a:avLst/>
          </a:prstGeom>
          <a:noFill/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2A6A72-8863-76A6-3EAD-CE6244DEA34A}"/>
              </a:ext>
            </a:extLst>
          </p:cNvPr>
          <p:cNvSpPr/>
          <p:nvPr/>
        </p:nvSpPr>
        <p:spPr>
          <a:xfrm>
            <a:off x="5276896" y="4468507"/>
            <a:ext cx="1624498" cy="186612"/>
          </a:xfrm>
          <a:prstGeom prst="rect">
            <a:avLst/>
          </a:prstGeom>
          <a:noFill/>
          <a:ln w="2857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C7561AB-18AB-0DC2-D4FC-396AE2F82652}"/>
              </a:ext>
            </a:extLst>
          </p:cNvPr>
          <p:cNvSpPr/>
          <p:nvPr/>
        </p:nvSpPr>
        <p:spPr>
          <a:xfrm>
            <a:off x="5275630" y="4256431"/>
            <a:ext cx="1624498" cy="18661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C289AE5-BC29-D9E8-B89B-85C688C2F9AC}"/>
              </a:ext>
            </a:extLst>
          </p:cNvPr>
          <p:cNvSpPr/>
          <p:nvPr/>
        </p:nvSpPr>
        <p:spPr>
          <a:xfrm>
            <a:off x="5274364" y="4040558"/>
            <a:ext cx="1624498" cy="186612"/>
          </a:xfrm>
          <a:prstGeom prst="rect">
            <a:avLst/>
          </a:prstGeom>
          <a:noFill/>
          <a:ln w="28575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9705E9F-D471-1E5C-0B4A-748A065EF3FA}"/>
              </a:ext>
            </a:extLst>
          </p:cNvPr>
          <p:cNvSpPr txBox="1">
            <a:spLocks/>
          </p:cNvSpPr>
          <p:nvPr/>
        </p:nvSpPr>
        <p:spPr>
          <a:xfrm>
            <a:off x="0" y="772586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d’arguments…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71BF1E77-FEDD-81A7-51D6-BEBF9ACCF1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08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75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6" grpId="0"/>
      <p:bldP spid="9" grpId="0" animBg="1"/>
      <p:bldP spid="11" grpId="0" animBg="1"/>
      <p:bldP spid="14" grpId="0" animBg="1"/>
      <p:bldP spid="15" grpId="0" animBg="1"/>
      <p:bldP spid="16" grpId="0" animBg="1"/>
      <p:bldP spid="19" grpId="0" animBg="1"/>
      <p:bldP spid="20" grpId="0" animBg="1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INSÉRER UNE FONCTION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AB34F2CE-E901-3303-314C-FE820A44BE6B}"/>
              </a:ext>
            </a:extLst>
          </p:cNvPr>
          <p:cNvSpPr txBox="1">
            <a:spLocks/>
          </p:cNvSpPr>
          <p:nvPr/>
        </p:nvSpPr>
        <p:spPr>
          <a:xfrm>
            <a:off x="3525416" y="1897858"/>
            <a:ext cx="5991807" cy="4924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=</a:t>
            </a:r>
            <a:r>
              <a:rPr lang="fr-FR" dirty="0">
                <a:solidFill>
                  <a:srgbClr val="FFFF00"/>
                </a:solidFill>
              </a:rPr>
              <a:t>AUJOURDHUI()</a:t>
            </a: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A37FFF8-9AF2-611D-A4E4-2848275DA262}"/>
              </a:ext>
            </a:extLst>
          </p:cNvPr>
          <p:cNvSpPr txBox="1">
            <a:spLocks/>
          </p:cNvSpPr>
          <p:nvPr/>
        </p:nvSpPr>
        <p:spPr>
          <a:xfrm>
            <a:off x="789991" y="1160299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 algn="just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32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dirty="0"/>
              <a:t>Fonction </a:t>
            </a:r>
            <a:r>
              <a:rPr lang="fr-FR" u="sng" dirty="0"/>
              <a:t>sans argument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17A287-7BB5-2010-22E4-B1A830545EB3}"/>
              </a:ext>
            </a:extLst>
          </p:cNvPr>
          <p:cNvSpPr txBox="1">
            <a:spLocks/>
          </p:cNvSpPr>
          <p:nvPr/>
        </p:nvSpPr>
        <p:spPr>
          <a:xfrm>
            <a:off x="789991" y="2681382"/>
            <a:ext cx="11132976" cy="4812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Fonction avec </a:t>
            </a:r>
            <a:r>
              <a:rPr lang="fr-FR" sz="3200" u="sng" dirty="0"/>
              <a:t>1 argument</a:t>
            </a:r>
            <a:endParaRPr lang="fr-FR" sz="3200" i="1" u="sng" dirty="0">
              <a:solidFill>
                <a:srgbClr val="FF9933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2799699-6F15-7A9C-479B-B11C0CCDD69E}"/>
              </a:ext>
            </a:extLst>
          </p:cNvPr>
          <p:cNvSpPr txBox="1"/>
          <p:nvPr/>
        </p:nvSpPr>
        <p:spPr>
          <a:xfrm>
            <a:off x="3525416" y="3341195"/>
            <a:ext cx="6279502" cy="36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3200" dirty="0"/>
              <a:t>=</a:t>
            </a:r>
            <a:r>
              <a:rPr lang="fr-FR" sz="3200" dirty="0">
                <a:solidFill>
                  <a:srgbClr val="FFFF00"/>
                </a:solidFill>
              </a:rPr>
              <a:t>SOMME(</a:t>
            </a:r>
            <a:r>
              <a:rPr lang="fr-FR" sz="3200" dirty="0">
                <a:solidFill>
                  <a:srgbClr val="00B0F0"/>
                </a:solidFill>
              </a:rPr>
              <a:t>A1:A5</a:t>
            </a:r>
            <a:r>
              <a:rPr lang="fr-FR" sz="3200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48C2ED4-6CD6-1C02-F853-38CCC4CEE149}"/>
              </a:ext>
            </a:extLst>
          </p:cNvPr>
          <p:cNvSpPr txBox="1"/>
          <p:nvPr/>
        </p:nvSpPr>
        <p:spPr>
          <a:xfrm>
            <a:off x="3525416" y="5313800"/>
            <a:ext cx="6214186" cy="36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3200" dirty="0"/>
              <a:t>=</a:t>
            </a:r>
            <a:r>
              <a:rPr lang="fr-FR" sz="3200" dirty="0">
                <a:solidFill>
                  <a:srgbClr val="FFFF00"/>
                </a:solidFill>
              </a:rPr>
              <a:t>SOMME(</a:t>
            </a:r>
            <a:r>
              <a:rPr lang="fr-FR" sz="3200" dirty="0">
                <a:solidFill>
                  <a:srgbClr val="00B0F0"/>
                </a:solidFill>
              </a:rPr>
              <a:t>A1:A5</a:t>
            </a:r>
            <a:r>
              <a:rPr lang="fr-FR" sz="3200" dirty="0"/>
              <a:t>;</a:t>
            </a:r>
            <a:r>
              <a:rPr lang="fr-FR" sz="3200" dirty="0">
                <a:solidFill>
                  <a:srgbClr val="00B050"/>
                </a:solidFill>
              </a:rPr>
              <a:t>C1:C5</a:t>
            </a:r>
            <a:r>
              <a:rPr lang="fr-FR" sz="3200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7303774-8E21-4924-F333-14DDBD45E166}"/>
              </a:ext>
            </a:extLst>
          </p:cNvPr>
          <p:cNvSpPr txBox="1"/>
          <p:nvPr/>
        </p:nvSpPr>
        <p:spPr>
          <a:xfrm>
            <a:off x="3525416" y="3834127"/>
            <a:ext cx="6279502" cy="36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3200" dirty="0"/>
              <a:t>=</a:t>
            </a:r>
            <a:r>
              <a:rPr lang="fr-FR" sz="3200" dirty="0">
                <a:solidFill>
                  <a:srgbClr val="FFFF00"/>
                </a:solidFill>
              </a:rPr>
              <a:t>MOYENNE(</a:t>
            </a:r>
            <a:r>
              <a:rPr lang="fr-FR" sz="3200" dirty="0">
                <a:solidFill>
                  <a:srgbClr val="00B0F0"/>
                </a:solidFill>
              </a:rPr>
              <a:t>A1:A5</a:t>
            </a:r>
            <a:r>
              <a:rPr lang="fr-FR" sz="3200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36F545F-4071-6907-C50C-D911F324F859}"/>
              </a:ext>
            </a:extLst>
          </p:cNvPr>
          <p:cNvSpPr txBox="1"/>
          <p:nvPr/>
        </p:nvSpPr>
        <p:spPr>
          <a:xfrm>
            <a:off x="3525416" y="5796197"/>
            <a:ext cx="6279502" cy="369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 rtl="0">
              <a:defRPr lang="fr-FR"/>
            </a:defPPr>
            <a:lvl1pPr indent="0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>
                <a:solidFill>
                  <a:schemeClr val="bg1"/>
                </a:solidFill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>
                <a:solidFill>
                  <a:schemeClr val="bg1"/>
                </a:solidFill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fr-FR" sz="3200" dirty="0"/>
              <a:t>=</a:t>
            </a:r>
            <a:r>
              <a:rPr lang="fr-FR" sz="3200" dirty="0">
                <a:solidFill>
                  <a:srgbClr val="FFFF00"/>
                </a:solidFill>
              </a:rPr>
              <a:t>MOYENNE(</a:t>
            </a:r>
            <a:r>
              <a:rPr lang="fr-FR" sz="3200" dirty="0">
                <a:solidFill>
                  <a:srgbClr val="00B0F0"/>
                </a:solidFill>
              </a:rPr>
              <a:t>A1:A5</a:t>
            </a:r>
            <a:r>
              <a:rPr lang="fr-FR" sz="3200" dirty="0"/>
              <a:t>;</a:t>
            </a:r>
            <a:r>
              <a:rPr lang="fr-FR" sz="3200" dirty="0">
                <a:solidFill>
                  <a:srgbClr val="00B050"/>
                </a:solidFill>
              </a:rPr>
              <a:t>C1:C5</a:t>
            </a:r>
            <a:r>
              <a:rPr lang="fr-FR" sz="3200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5C77CE19-DD77-4A5B-3037-3F662074EA76}"/>
              </a:ext>
            </a:extLst>
          </p:cNvPr>
          <p:cNvSpPr txBox="1">
            <a:spLocks/>
          </p:cNvSpPr>
          <p:nvPr/>
        </p:nvSpPr>
        <p:spPr>
          <a:xfrm>
            <a:off x="789991" y="4745630"/>
            <a:ext cx="11132976" cy="4112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Fonction avec </a:t>
            </a:r>
            <a:r>
              <a:rPr lang="fr-F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arguments</a:t>
            </a:r>
            <a:endParaRPr lang="fr-FR" sz="3600" i="1" dirty="0">
              <a:solidFill>
                <a:srgbClr val="FF993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834089C8-27A4-63A3-0815-FDCAD61D76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20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2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7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7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2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2" grpId="0"/>
      <p:bldP spid="4" grpId="0" build="p"/>
      <p:bldP spid="3" grpId="0" build="p"/>
      <p:bldP spid="9" grpId="0"/>
      <p:bldP spid="13" grpId="0"/>
      <p:bldP spid="15" grpId="0"/>
      <p:bldP spid="17" grpId="0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INSÉRER UNE FONCTION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C4FCD8-55C6-8E88-387B-06A92D55846C}"/>
              </a:ext>
            </a:extLst>
          </p:cNvPr>
          <p:cNvSpPr txBox="1">
            <a:spLocks/>
          </p:cNvSpPr>
          <p:nvPr/>
        </p:nvSpPr>
        <p:spPr>
          <a:xfrm>
            <a:off x="375363" y="1369526"/>
            <a:ext cx="11381208" cy="1228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Il est possible à partir de la boite de dialogue </a:t>
            </a:r>
            <a:r>
              <a:rPr lang="fr-FR" sz="2800" dirty="0">
                <a:solidFill>
                  <a:srgbClr val="FFFF00"/>
                </a:solidFill>
              </a:rPr>
              <a:t>Arguments de la fonction</a:t>
            </a:r>
            <a:r>
              <a:rPr lang="fr-FR" sz="2800" dirty="0"/>
              <a:t>, de bénéficier d’une aide en ligne supplémentaire en cliquant sur le lien </a:t>
            </a:r>
            <a:r>
              <a:rPr lang="fr-FR" sz="2800" dirty="0">
                <a:solidFill>
                  <a:srgbClr val="FFFF00"/>
                </a:solidFill>
              </a:rPr>
              <a:t>Aide sur cette fonction</a:t>
            </a:r>
            <a:endParaRPr lang="fr-FR" sz="2800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BE323808-AEB9-8DBB-E54B-59C98CB7C234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L’aide en ligne…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E356AC0-97C4-FC24-0B1E-26F4F40B2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6220" y="2731149"/>
            <a:ext cx="6671446" cy="378347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35AD9B7F-DE30-D243-4645-BEC9DB959073}"/>
              </a:ext>
            </a:extLst>
          </p:cNvPr>
          <p:cNvSpPr/>
          <p:nvPr/>
        </p:nvSpPr>
        <p:spPr>
          <a:xfrm>
            <a:off x="2603433" y="6132065"/>
            <a:ext cx="410547" cy="373225"/>
          </a:xfrm>
          <a:prstGeom prst="rightArrow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glow rad="1016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8F392522-222B-AB0D-EE72-86E9F153A2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48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75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3" grpId="0"/>
      <p:bldP spid="4" grpId="0" build="p"/>
      <p:bldP spid="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1412</TotalTime>
  <Words>343</Words>
  <Application>Microsoft Office PowerPoint</Application>
  <PresentationFormat>Grand écran</PresentationFormat>
  <Paragraphs>68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224</cp:revision>
  <dcterms:created xsi:type="dcterms:W3CDTF">2022-09-28T14:03:26Z</dcterms:created>
  <dcterms:modified xsi:type="dcterms:W3CDTF">2023-01-31T14:09:31Z</dcterms:modified>
</cp:coreProperties>
</file>