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60" r:id="rId3"/>
    <p:sldId id="261" r:id="rId4"/>
    <p:sldId id="317" r:id="rId5"/>
    <p:sldId id="318" r:id="rId6"/>
    <p:sldId id="319" r:id="rId7"/>
    <p:sldId id="320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5CD1A-59DE-4F62-B909-ED428EFBE87D}" v="13" dt="2023-01-23T09:07:45.4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2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275CD1A-59DE-4F62-B909-ED428EFBE87D}"/>
    <pc:docChg chg="modSld">
      <pc:chgData name="Lionel ZANITTI" userId="1e51b01e59126d6e" providerId="LiveId" clId="{5275CD1A-59DE-4F62-B909-ED428EFBE87D}" dt="2023-01-23T09:07:45.416" v="12"/>
      <pc:docMkLst>
        <pc:docMk/>
      </pc:docMkLst>
      <pc:sldChg chg="modAnim">
        <pc:chgData name="Lionel ZANITTI" userId="1e51b01e59126d6e" providerId="LiveId" clId="{5275CD1A-59DE-4F62-B909-ED428EFBE87D}" dt="2023-01-23T09:07:45.416" v="12"/>
        <pc:sldMkLst>
          <pc:docMk/>
          <pc:sldMk cId="806839243" sldId="257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4.xml"/><Relationship Id="rId13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8.png"/><Relationship Id="rId2" Type="http://schemas.openxmlformats.org/officeDocument/2006/relationships/slide" Target="../slides/slide2.xml"/><Relationship Id="rId1" Type="http://schemas.openxmlformats.org/officeDocument/2006/relationships/slide" Target="../slides/slide5.xml"/><Relationship Id="rId6" Type="http://schemas.openxmlformats.org/officeDocument/2006/relationships/image" Target="../media/image4.png"/><Relationship Id="rId11" Type="http://schemas.openxmlformats.org/officeDocument/2006/relationships/slide" Target="../slides/slide6.xml"/><Relationship Id="rId5" Type="http://schemas.openxmlformats.org/officeDocument/2006/relationships/slide" Target="../slides/slide3.xml"/><Relationship Id="rId10" Type="http://schemas.openxmlformats.org/officeDocument/2006/relationships/image" Target="../media/image7.svg"/><Relationship Id="rId4" Type="http://schemas.openxmlformats.org/officeDocument/2006/relationships/image" Target="../media/image3.svg"/><Relationship Id="rId9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Syntaxe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D7086B52-B4F0-40F1-A7E9-EA1613BB76EE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Fonction contraire - PETITE.VALEUR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EA933BF-CB53-4C3F-B384-0A4C33827B61}" type="parTrans" cxnId="{6FB00DE6-98E2-457D-A315-05F4D7A8C9BF}">
      <dgm:prSet/>
      <dgm:spPr/>
      <dgm:t>
        <a:bodyPr/>
        <a:lstStyle/>
        <a:p>
          <a:endParaRPr lang="fr-FR"/>
        </a:p>
      </dgm:t>
    </dgm:pt>
    <dgm:pt modelId="{C4D3E6B3-CFB2-459C-987D-6BFB64A175E2}" type="sibTrans" cxnId="{6FB00DE6-98E2-457D-A315-05F4D7A8C9BF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4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4">
        <dgm:presLayoutVars>
          <dgm:chMax val="0"/>
          <dgm:chPref val="0"/>
        </dgm:presLayoutVars>
      </dgm:prSet>
      <dgm:spPr/>
    </dgm:pt>
    <dgm:pt modelId="{C9293925-775C-4E30-8146-C2CB0BCEDDBF}" type="pres">
      <dgm:prSet presAssocID="{EA8773AB-BB82-4BF6-944E-80CD2086CE93}" presName="sibTrans" presStyleCnt="0"/>
      <dgm:spPr/>
    </dgm:pt>
    <dgm:pt modelId="{A8567B5D-3B6F-459A-8280-837B96C41883}" type="pres">
      <dgm:prSet presAssocID="{D7086B52-B4F0-40F1-A7E9-EA1613BB76EE}" presName="compNode" presStyleCnt="0"/>
      <dgm:spPr/>
    </dgm:pt>
    <dgm:pt modelId="{5B0035D9-084E-44DD-B62D-BA4B02B5DE15}" type="pres">
      <dgm:prSet presAssocID="{D7086B52-B4F0-40F1-A7E9-EA1613BB76EE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1" action="ppaction://hlinksldjump"/>
          </dgm14:cNvPr>
        </a:ext>
      </dgm:extLst>
    </dgm:pt>
    <dgm:pt modelId="{11D21560-7CFF-4944-88EE-4BC3059D755E}" type="pres">
      <dgm:prSet presAssocID="{D7086B52-B4F0-40F1-A7E9-EA1613BB76EE}" presName="iconRect" presStyleLbl="node1" presStyleIdx="3" presStyleCnt="4"/>
      <dgm:spPr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53DD1A62-4106-405D-937B-D46D94F33187}" type="pres">
      <dgm:prSet presAssocID="{D7086B52-B4F0-40F1-A7E9-EA1613BB76EE}" presName="spaceRect" presStyleCnt="0"/>
      <dgm:spPr/>
    </dgm:pt>
    <dgm:pt modelId="{ACEFEA45-8785-4E50-A5B8-F8C3ADF2CC95}" type="pres">
      <dgm:prSet presAssocID="{D7086B52-B4F0-40F1-A7E9-EA1613BB76E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482A6A1-4845-4212-A15B-3DC8C39E60B2}" type="presOf" srcId="{D7086B52-B4F0-40F1-A7E9-EA1613BB76EE}" destId="{ACEFEA45-8785-4E50-A5B8-F8C3ADF2CC95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6FB00DE6-98E2-457D-A315-05F4D7A8C9BF}" srcId="{162F69A6-0780-49EA-A6A8-3965C12489B2}" destId="{D7086B52-B4F0-40F1-A7E9-EA1613BB76EE}" srcOrd="3" destOrd="0" parTransId="{2EA933BF-CB53-4C3F-B384-0A4C33827B61}" sibTransId="{C4D3E6B3-CFB2-459C-987D-6BFB64A175E2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98FB905E-FF74-4518-8C85-9D1C1525D7E8}" type="presParOf" srcId="{05261D3E-3CC7-4C85-9E09-D67FC777908C}" destId="{C9293925-775C-4E30-8146-C2CB0BCEDDBF}" srcOrd="5" destOrd="0" presId="urn:microsoft.com/office/officeart/2018/2/layout/IconVerticalSolidList#1"/>
    <dgm:cxn modelId="{7C03D967-3A5F-4E40-A5A5-CCA6DF30885A}" type="presParOf" srcId="{05261D3E-3CC7-4C85-9E09-D67FC777908C}" destId="{A8567B5D-3B6F-459A-8280-837B96C41883}" srcOrd="6" destOrd="0" presId="urn:microsoft.com/office/officeart/2018/2/layout/IconVerticalSolidList#1"/>
    <dgm:cxn modelId="{142E2E6D-A55A-470D-9801-0CE387A11C39}" type="presParOf" srcId="{A8567B5D-3B6F-459A-8280-837B96C41883}" destId="{5B0035D9-084E-44DD-B62D-BA4B02B5DE15}" srcOrd="0" destOrd="0" presId="urn:microsoft.com/office/officeart/2018/2/layout/IconVerticalSolidList#1"/>
    <dgm:cxn modelId="{9F28ACC4-883C-42A4-88E1-376B2F2E09AB}" type="presParOf" srcId="{A8567B5D-3B6F-459A-8280-837B96C41883}" destId="{11D21560-7CFF-4944-88EE-4BC3059D755E}" srcOrd="1" destOrd="0" presId="urn:microsoft.com/office/officeart/2018/2/layout/IconVerticalSolidList#1"/>
    <dgm:cxn modelId="{7782B7D0-CAB8-4EFF-A0F7-70265FF2B3FA}" type="presParOf" srcId="{A8567B5D-3B6F-459A-8280-837B96C41883}" destId="{53DD1A62-4106-405D-937B-D46D94F33187}" srcOrd="2" destOrd="0" presId="urn:microsoft.com/office/officeart/2018/2/layout/IconVerticalSolidList#1"/>
    <dgm:cxn modelId="{25DE87C4-3B29-4506-A6DA-9C943F20EBFE}" type="presParOf" srcId="{A8567B5D-3B6F-459A-8280-837B96C41883}" destId="{ACEFEA45-8785-4E50-A5B8-F8C3ADF2CC9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Syntaxe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DB8ABDAA-976A-4A84-A3C3-277080E19DCA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5B0035D9-084E-44DD-B62D-BA4B02B5DE15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D21560-7CFF-4944-88EE-4BC3059D755E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FEA45-8785-4E50-A5B8-F8C3ADF2CC95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Fonction contraire - PETITE.VALEUR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628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0826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9900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51996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7812819"/>
              </p:ext>
            </p:extLst>
          </p:nvPr>
        </p:nvGraphicFramePr>
        <p:xfrm>
          <a:off x="5399055" y="143966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71006"/>
            <a:ext cx="5399055" cy="120870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GRANDE.VALEUR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PETITE.VALEUR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68F2858-06B0-9D7E-344D-D5542FE76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58" y="2775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96" y="2293739"/>
            <a:ext cx="10806404" cy="1559804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GRANDE.VALEUR </a:t>
            </a:r>
            <a:r>
              <a:rPr lang="fr-FR" sz="3200" dirty="0"/>
              <a:t>est une fonction statistique qui renvoie la </a:t>
            </a:r>
            <a:r>
              <a:rPr lang="fr-FR" sz="3200" dirty="0">
                <a:solidFill>
                  <a:srgbClr val="FFFF00"/>
                </a:solidFill>
              </a:rPr>
              <a:t>n-ième</a:t>
            </a:r>
            <a:r>
              <a:rPr lang="fr-FR" sz="3200" dirty="0"/>
              <a:t> plus grande valeur d’une plage de données.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C77193A-4854-A413-7A9C-8708E229A243}"/>
              </a:ext>
            </a:extLst>
          </p:cNvPr>
          <p:cNvSpPr txBox="1">
            <a:spLocks/>
          </p:cNvSpPr>
          <p:nvPr/>
        </p:nvSpPr>
        <p:spPr>
          <a:xfrm>
            <a:off x="678496" y="3733763"/>
            <a:ext cx="10806404" cy="9408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La fonction contraire est </a:t>
            </a:r>
            <a:r>
              <a:rPr lang="fr-FR" sz="3200" dirty="0">
                <a:solidFill>
                  <a:srgbClr val="FFFF00"/>
                </a:solidFill>
              </a:rPr>
              <a:t>PETITE.VALEUR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86ED913-FCEF-4FD3-3873-8E0FADAE5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5303" y="3742294"/>
            <a:ext cx="6308109" cy="28615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Syntaxe…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F7A48FF1-28E1-D496-9251-85F28C977F5D}"/>
              </a:ext>
            </a:extLst>
          </p:cNvPr>
          <p:cNvSpPr/>
          <p:nvPr/>
        </p:nvSpPr>
        <p:spPr>
          <a:xfrm>
            <a:off x="7955726" y="2106924"/>
            <a:ext cx="3629609" cy="118943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6779"/>
              <a:gd name="adj6" fmla="val -5467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Rang de la donnée à renvoyer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1</a:t>
            </a:r>
            <a:r>
              <a:rPr lang="fr-FR" sz="1400" dirty="0"/>
              <a:t> pour la première valeur la plus grande</a:t>
            </a:r>
          </a:p>
          <a:p>
            <a:pPr algn="ctr"/>
            <a:r>
              <a:rPr lang="fr-FR" dirty="0">
                <a:solidFill>
                  <a:srgbClr val="FFFF00"/>
                </a:solidFill>
              </a:rPr>
              <a:t>2</a:t>
            </a:r>
            <a:r>
              <a:rPr lang="fr-FR" sz="1400" dirty="0"/>
              <a:t> pour la seconde valeur la plus grande…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407" y="1457398"/>
            <a:ext cx="9553186" cy="630735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La fonction </a:t>
            </a:r>
            <a:r>
              <a:rPr lang="fr-FR" sz="2800" dirty="0">
                <a:solidFill>
                  <a:srgbClr val="FFFF00"/>
                </a:solidFill>
              </a:rPr>
              <a:t>GRANDE.VALEUR</a:t>
            </a:r>
            <a:r>
              <a:rPr lang="fr-FR" sz="2800" dirty="0"/>
              <a:t> comporte 2 arguments obligatoires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80C5D107-7B80-1D0D-437B-DC9683F462A8}"/>
              </a:ext>
            </a:extLst>
          </p:cNvPr>
          <p:cNvSpPr/>
          <p:nvPr/>
        </p:nvSpPr>
        <p:spPr>
          <a:xfrm flipH="1">
            <a:off x="821269" y="2692211"/>
            <a:ext cx="2537927" cy="55961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7577"/>
              <a:gd name="adj6" fmla="val -5144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Liste dans laquelle la recherche doit être effectuée</a:t>
            </a:r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9" grpId="0" animBg="1"/>
      <p:bldP spid="7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F430276-9144-0DC7-AFCC-F57518F57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14" y="2811353"/>
            <a:ext cx="5261817" cy="32367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A32D265-2F4A-B5F2-B948-6A0CF486A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281" y="2810006"/>
            <a:ext cx="5647619" cy="25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5" name="Graphique 4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14" y="2126970"/>
            <a:ext cx="8421110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Extraction de la </a:t>
            </a:r>
            <a:r>
              <a:rPr lang="fr-FR" sz="2800" dirty="0">
                <a:solidFill>
                  <a:srgbClr val="FFFF00"/>
                </a:solidFill>
              </a:rPr>
              <a:t>première valeur </a:t>
            </a:r>
            <a:r>
              <a:rPr lang="fr-FR" sz="2800" dirty="0"/>
              <a:t>la plus grande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0" y="126082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=GRANDE.VALEUR(A2:C9;E1)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307282" y="3679052"/>
            <a:ext cx="424314" cy="401728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26B8BA2-F2F4-A8A7-2867-469ECAC38EB3}"/>
              </a:ext>
            </a:extLst>
          </p:cNvPr>
          <p:cNvSpPr/>
          <p:nvPr/>
        </p:nvSpPr>
        <p:spPr>
          <a:xfrm>
            <a:off x="3563594" y="2819400"/>
            <a:ext cx="828675" cy="60960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4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11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529A34B-6C89-93A1-13F8-F1EA100BC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281" y="2810006"/>
            <a:ext cx="5647619" cy="25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2C784E-52FE-68A0-AA5C-6880DD59B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45" y="2810006"/>
            <a:ext cx="5226604" cy="32367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5" name="Graphique 4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14" y="2126970"/>
            <a:ext cx="8421110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Extraction de la </a:t>
            </a:r>
            <a:r>
              <a:rPr lang="fr-FR" sz="2800" dirty="0">
                <a:solidFill>
                  <a:srgbClr val="FFFF00"/>
                </a:solidFill>
              </a:rPr>
              <a:t>seconde valeur </a:t>
            </a:r>
            <a:r>
              <a:rPr lang="fr-FR" sz="2800" dirty="0"/>
              <a:t>la plus grande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0" y="126082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=GRANDE.VALEUR(A2:C9;E1)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307282" y="3679052"/>
            <a:ext cx="424314" cy="401728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9551E79F-A42A-BED7-2581-BA369180A5B3}"/>
              </a:ext>
            </a:extLst>
          </p:cNvPr>
          <p:cNvSpPr/>
          <p:nvPr/>
        </p:nvSpPr>
        <p:spPr>
          <a:xfrm>
            <a:off x="3563594" y="2819400"/>
            <a:ext cx="828675" cy="60960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9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11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96" y="2293739"/>
            <a:ext cx="10806404" cy="322123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PETITE.VALEUR </a:t>
            </a:r>
            <a:r>
              <a:rPr lang="fr-FR" sz="3200" dirty="0"/>
              <a:t>est une fonction statistique qui renvoie la </a:t>
            </a:r>
            <a:r>
              <a:rPr lang="fr-FR" sz="3200" dirty="0">
                <a:solidFill>
                  <a:srgbClr val="FFFF00"/>
                </a:solidFill>
              </a:rPr>
              <a:t>n-ième</a:t>
            </a:r>
            <a:r>
              <a:rPr lang="fr-FR" sz="3200" dirty="0"/>
              <a:t> plus petite valeur d’une plage de données.</a:t>
            </a:r>
          </a:p>
          <a:p>
            <a:pPr marL="0" indent="0" algn="just">
              <a:lnSpc>
                <a:spcPct val="130000"/>
              </a:lnSpc>
              <a:spcAft>
                <a:spcPts val="1200"/>
              </a:spcAft>
              <a:buNone/>
            </a:pPr>
            <a:r>
              <a:rPr lang="fr-FR" sz="3200" dirty="0"/>
              <a:t>Elle fonctionne de la même manière que la fonction </a:t>
            </a:r>
            <a:r>
              <a:rPr lang="fr-FR" sz="3200" dirty="0">
                <a:solidFill>
                  <a:srgbClr val="FFFF00"/>
                </a:solidFill>
              </a:rPr>
              <a:t>GRANDE.VALEUR</a:t>
            </a:r>
            <a:r>
              <a:rPr lang="fr-FR" sz="3200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Fonction contraire - PETITE.VALEUR( )</a:t>
            </a:r>
          </a:p>
        </p:txBody>
      </p:sp>
    </p:spTree>
    <p:extLst>
      <p:ext uri="{BB962C8B-B14F-4D97-AF65-F5344CB8AC3E}">
        <p14:creationId xmlns:p14="http://schemas.microsoft.com/office/powerpoint/2010/main" val="178958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66E06C4-D3E8-4025-3DC8-5DD88F4FB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0" y="2810006"/>
            <a:ext cx="5261817" cy="32659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FONCTIONS GRANDE.VALEUR - PETITE.VALEUR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21448AA-FCFB-F45B-F04C-059341854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714" y="2126970"/>
            <a:ext cx="8421110" cy="55961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Extraction de la </a:t>
            </a:r>
            <a:r>
              <a:rPr lang="fr-FR" sz="2800" dirty="0">
                <a:solidFill>
                  <a:srgbClr val="FFFF00"/>
                </a:solidFill>
              </a:rPr>
              <a:t>première valeur </a:t>
            </a:r>
            <a:r>
              <a:rPr lang="fr-FR" sz="2800" dirty="0"/>
              <a:t>la plus petite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518894D-3723-A354-E616-BB787770F146}"/>
              </a:ext>
            </a:extLst>
          </p:cNvPr>
          <p:cNvSpPr txBox="1">
            <a:spLocks/>
          </p:cNvSpPr>
          <p:nvPr/>
        </p:nvSpPr>
        <p:spPr>
          <a:xfrm>
            <a:off x="0" y="126082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dirty="0">
                <a:solidFill>
                  <a:srgbClr val="FFFF00"/>
                </a:solidFill>
              </a:rPr>
              <a:t>=PETITE.VALEUR(A2:C9;E1)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166989BE-563D-C16E-0F44-1BD9E1E8BA2B}"/>
              </a:ext>
            </a:extLst>
          </p:cNvPr>
          <p:cNvSpPr/>
          <p:nvPr/>
        </p:nvSpPr>
        <p:spPr>
          <a:xfrm>
            <a:off x="5288232" y="3679052"/>
            <a:ext cx="424314" cy="401728"/>
          </a:xfrm>
          <a:prstGeom prst="rightArrow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2C48532-8FA1-1234-5D07-41B8EBDA9B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7281" y="2810006"/>
            <a:ext cx="5638095" cy="25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76D5E9E6-D060-B19B-2C8B-8DE11ECE68D9}"/>
              </a:ext>
            </a:extLst>
          </p:cNvPr>
          <p:cNvSpPr/>
          <p:nvPr/>
        </p:nvSpPr>
        <p:spPr>
          <a:xfrm>
            <a:off x="3496919" y="2800350"/>
            <a:ext cx="828675" cy="60960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4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11" grpId="0" animBg="1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1046</TotalTime>
  <Words>265</Words>
  <Application>Microsoft Office PowerPoint</Application>
  <PresentationFormat>Grand écran</PresentationFormat>
  <Paragraphs>48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337</cp:revision>
  <dcterms:created xsi:type="dcterms:W3CDTF">2022-09-28T14:03:26Z</dcterms:created>
  <dcterms:modified xsi:type="dcterms:W3CDTF">2023-01-23T10:53:32Z</dcterms:modified>
</cp:coreProperties>
</file>