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6" r:id="rId2"/>
    <p:sldId id="282" r:id="rId3"/>
    <p:sldId id="284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10.xml"/><Relationship Id="rId3" Type="http://schemas.openxmlformats.org/officeDocument/2006/relationships/image" Target="../media/image3.svg"/><Relationship Id="rId7" Type="http://schemas.openxmlformats.org/officeDocument/2006/relationships/slide" Target="../slides/slide7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9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Fonctionnalité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Figer la première ligne / colonne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8410201-BBA4-41D4-852B-E4AEACCEEFA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Figer des lignes et des colonnes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8F940C7B-C760-420E-879F-BD591922C724}" type="parTrans" cxnId="{9B5F0F52-4E12-4367-A376-844686B5D781}">
      <dgm:prSet/>
      <dgm:spPr/>
      <dgm:t>
        <a:bodyPr/>
        <a:lstStyle/>
        <a:p>
          <a:endParaRPr lang="fr-FR"/>
        </a:p>
      </dgm:t>
    </dgm:pt>
    <dgm:pt modelId="{E967D530-64E2-401D-8509-2500A53680BC}" type="sibTrans" cxnId="{9B5F0F52-4E12-4367-A376-844686B5D781}">
      <dgm:prSet/>
      <dgm:spPr/>
      <dgm:t>
        <a:bodyPr/>
        <a:lstStyle/>
        <a:p>
          <a:endParaRPr lang="fr-FR"/>
        </a:p>
      </dgm:t>
    </dgm:pt>
    <dgm:pt modelId="{AEAB464D-8E3D-4FFD-A862-138E09C5FD5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Désactiver les volets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CD756F3-AE50-43C1-9245-7E21979A1A35}" type="parTrans" cxnId="{A84A7EA8-12CF-4A02-A931-63E9768405F4}">
      <dgm:prSet/>
      <dgm:spPr/>
      <dgm:t>
        <a:bodyPr/>
        <a:lstStyle/>
        <a:p>
          <a:endParaRPr lang="fr-FR"/>
        </a:p>
      </dgm:t>
    </dgm:pt>
    <dgm:pt modelId="{01E89B05-6E6D-45CB-99F4-908DD8CE7B15}" type="sibTrans" cxnId="{A84A7EA8-12CF-4A02-A931-63E9768405F4}">
      <dgm:prSet/>
      <dgm:spPr/>
      <dgm:t>
        <a:bodyPr/>
        <a:lstStyle/>
        <a:p>
          <a:endParaRPr lang="fr-FR"/>
        </a:p>
      </dgm:t>
    </dgm:pt>
    <dgm:pt modelId="{5EA1446F-62CE-4F20-9790-4C62C34160C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Intégrer l’outil Figer les volets dans la barre d’outils accès rapide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D0E949E-FB39-45EC-A4AF-AF0C2A50BF01}" type="parTrans" cxnId="{A56F3D37-CAA8-4CCD-8847-0ADCED6918AA}">
      <dgm:prSet/>
      <dgm:spPr/>
      <dgm:t>
        <a:bodyPr/>
        <a:lstStyle/>
        <a:p>
          <a:endParaRPr lang="fr-FR"/>
        </a:p>
      </dgm:t>
    </dgm:pt>
    <dgm:pt modelId="{06C63D16-F35C-4AB8-9708-1CD29AE734BD}" type="sibTrans" cxnId="{A56F3D37-CAA8-4CCD-8847-0ADCED6918AA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5" custLinFactNeighborX="137" custLinFactNeighborY="-4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5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5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5">
        <dgm:presLayoutVars>
          <dgm:chMax val="0"/>
          <dgm:chPref val="0"/>
        </dgm:presLayoutVars>
      </dgm:prSet>
      <dgm:spPr/>
    </dgm:pt>
    <dgm:pt modelId="{7EB98F49-AF7E-481D-8FE8-74AAACDA624B}" type="pres">
      <dgm:prSet presAssocID="{80EFB54F-1AC8-40D9-981D-4C85160A5799}" presName="sibTrans" presStyleCnt="0"/>
      <dgm:spPr/>
    </dgm:pt>
    <dgm:pt modelId="{71749AE0-1CCB-454C-8477-1C86F05287BF}" type="pres">
      <dgm:prSet presAssocID="{88410201-BBA4-41D4-852B-E4AEACCEEFAB}" presName="compNode" presStyleCnt="0"/>
      <dgm:spPr/>
    </dgm:pt>
    <dgm:pt modelId="{67ABD35F-F2B3-4B7C-B5EA-11EFE33D5F8C}" type="pres">
      <dgm:prSet presAssocID="{88410201-BBA4-41D4-852B-E4AEACCEEFAB}" presName="bgRect" presStyleLbl="bgShp" presStyleIdx="2" presStyleCnt="5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50465122-0AEA-4FE2-9F06-19440C5E3114}" type="pres">
      <dgm:prSet presAssocID="{88410201-BBA4-41D4-852B-E4AEACCEEFAB}" presName="iconRect" presStyleLbl="node1" presStyleIdx="2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78A522AE-C22A-4780-8623-2520C360D035}" type="pres">
      <dgm:prSet presAssocID="{88410201-BBA4-41D4-852B-E4AEACCEEFAB}" presName="spaceRect" presStyleCnt="0"/>
      <dgm:spPr/>
    </dgm:pt>
    <dgm:pt modelId="{78655DB7-9406-449F-BB17-762B146E6456}" type="pres">
      <dgm:prSet presAssocID="{88410201-BBA4-41D4-852B-E4AEACCEEFAB}" presName="parTx" presStyleLbl="revTx" presStyleIdx="2" presStyleCnt="5">
        <dgm:presLayoutVars>
          <dgm:chMax val="0"/>
          <dgm:chPref val="0"/>
        </dgm:presLayoutVars>
      </dgm:prSet>
      <dgm:spPr/>
    </dgm:pt>
    <dgm:pt modelId="{8D39ED0D-F51C-4B7F-818C-3F09EF70223A}" type="pres">
      <dgm:prSet presAssocID="{E967D530-64E2-401D-8509-2500A53680BC}" presName="sibTrans" presStyleCnt="0"/>
      <dgm:spPr/>
    </dgm:pt>
    <dgm:pt modelId="{1810066B-4CEB-479F-A3B6-B97961D9070D}" type="pres">
      <dgm:prSet presAssocID="{AEAB464D-8E3D-4FFD-A862-138E09C5FD5D}" presName="compNode" presStyleCnt="0"/>
      <dgm:spPr/>
    </dgm:pt>
    <dgm:pt modelId="{45778AB1-EBF2-4824-A369-E5F1B4C3DE20}" type="pres">
      <dgm:prSet presAssocID="{AEAB464D-8E3D-4FFD-A862-138E09C5FD5D}" presName="bgRect" presStyleLbl="bgShp" presStyleIdx="3" presStyleCnt="5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ECFE477D-E3A7-4487-A6AD-5C59F7E4491C}" type="pres">
      <dgm:prSet presAssocID="{AEAB464D-8E3D-4FFD-A862-138E09C5FD5D}" presName="iconRect" presStyleLbl="node1" presStyleIdx="3" presStyleCnt="5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B411D828-AC21-4F7C-924A-3E7E1FA5BB63}" type="pres">
      <dgm:prSet presAssocID="{AEAB464D-8E3D-4FFD-A862-138E09C5FD5D}" presName="spaceRect" presStyleCnt="0"/>
      <dgm:spPr/>
    </dgm:pt>
    <dgm:pt modelId="{078657C6-5DDA-4333-BAFF-E57863EE150B}" type="pres">
      <dgm:prSet presAssocID="{AEAB464D-8E3D-4FFD-A862-138E09C5FD5D}" presName="parTx" presStyleLbl="revTx" presStyleIdx="3" presStyleCnt="5">
        <dgm:presLayoutVars>
          <dgm:chMax val="0"/>
          <dgm:chPref val="0"/>
        </dgm:presLayoutVars>
      </dgm:prSet>
      <dgm:spPr/>
    </dgm:pt>
    <dgm:pt modelId="{34BC50C7-97F9-47FE-838B-D476805D4E9B}" type="pres">
      <dgm:prSet presAssocID="{01E89B05-6E6D-45CB-99F4-908DD8CE7B15}" presName="sibTrans" presStyleCnt="0"/>
      <dgm:spPr/>
    </dgm:pt>
    <dgm:pt modelId="{DE607CAF-BE5F-4EFB-A908-D75FC69F17F1}" type="pres">
      <dgm:prSet presAssocID="{5EA1446F-62CE-4F20-9790-4C62C34160C8}" presName="compNode" presStyleCnt="0"/>
      <dgm:spPr/>
    </dgm:pt>
    <dgm:pt modelId="{F30B6A4A-ED6C-4C10-8B14-9D42F38C2FE7}" type="pres">
      <dgm:prSet presAssocID="{5EA1446F-62CE-4F20-9790-4C62C34160C8}" presName="bgRect" presStyleLbl="bgShp" presStyleIdx="4" presStyleCnt="5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B96D3BD1-32C3-4779-B10A-AF340EA8F5C6}" type="pres">
      <dgm:prSet presAssocID="{5EA1446F-62CE-4F20-9790-4C62C34160C8}" presName="iconRect" presStyleLbl="node1" presStyleIdx="4" presStyleCnt="5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241285EE-EE53-4263-AF8D-9ACC23435AEC}" type="pres">
      <dgm:prSet presAssocID="{5EA1446F-62CE-4F20-9790-4C62C34160C8}" presName="spaceRect" presStyleCnt="0"/>
      <dgm:spPr/>
    </dgm:pt>
    <dgm:pt modelId="{25DB1062-1FEB-4014-A527-1F765E5412ED}" type="pres">
      <dgm:prSet presAssocID="{5EA1446F-62CE-4F20-9790-4C62C34160C8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F2B62F06-AA13-4C8C-B0CC-1D2E487A7B2A}" type="presOf" srcId="{AEAB464D-8E3D-4FFD-A862-138E09C5FD5D}" destId="{078657C6-5DDA-4333-BAFF-E57863EE150B}" srcOrd="0" destOrd="0" presId="urn:microsoft.com/office/officeart/2018/2/layout/IconVerticalSolidList#1"/>
    <dgm:cxn modelId="{A56F3D37-CAA8-4CCD-8847-0ADCED6918AA}" srcId="{162F69A6-0780-49EA-A6A8-3965C12489B2}" destId="{5EA1446F-62CE-4F20-9790-4C62C34160C8}" srcOrd="4" destOrd="0" parTransId="{4D0E949E-FB39-45EC-A4AF-AF0C2A50BF01}" sibTransId="{06C63D16-F35C-4AB8-9708-1CD29AE734BD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B5F0F52-4E12-4367-A376-844686B5D781}" srcId="{162F69A6-0780-49EA-A6A8-3965C12489B2}" destId="{88410201-BBA4-41D4-852B-E4AEACCEEFAB}" srcOrd="2" destOrd="0" parTransId="{8F940C7B-C760-420E-879F-BD591922C724}" sibTransId="{E967D530-64E2-401D-8509-2500A53680BC}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A84A7EA8-12CF-4A02-A931-63E9768405F4}" srcId="{162F69A6-0780-49EA-A6A8-3965C12489B2}" destId="{AEAB464D-8E3D-4FFD-A862-138E09C5FD5D}" srcOrd="3" destOrd="0" parTransId="{0CD756F3-AE50-43C1-9245-7E21979A1A35}" sibTransId="{01E89B05-6E6D-45CB-99F4-908DD8CE7B15}"/>
    <dgm:cxn modelId="{8C2AABAB-CFAA-4495-8A82-98CA0D1C8929}" type="presOf" srcId="{5EA1446F-62CE-4F20-9790-4C62C34160C8}" destId="{25DB1062-1FEB-4014-A527-1F765E5412ED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7F3FD7F6-602D-462A-B8D1-2BEC8FC1C066}" type="presOf" srcId="{88410201-BBA4-41D4-852B-E4AEACCEEFAB}" destId="{78655DB7-9406-449F-BB17-762B146E6456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322D0CE2-44A5-4F90-999F-DB0404A4E013}" type="presParOf" srcId="{05261D3E-3CC7-4C85-9E09-D67FC777908C}" destId="{7EB98F49-AF7E-481D-8FE8-74AAACDA624B}" srcOrd="3" destOrd="0" presId="urn:microsoft.com/office/officeart/2018/2/layout/IconVerticalSolidList#1"/>
    <dgm:cxn modelId="{C929B1D8-6F93-467D-8D34-243528B6A47A}" type="presParOf" srcId="{05261D3E-3CC7-4C85-9E09-D67FC777908C}" destId="{71749AE0-1CCB-454C-8477-1C86F05287BF}" srcOrd="4" destOrd="0" presId="urn:microsoft.com/office/officeart/2018/2/layout/IconVerticalSolidList#1"/>
    <dgm:cxn modelId="{2F0AEE12-86AD-476A-A5ED-E965A56D9A82}" type="presParOf" srcId="{71749AE0-1CCB-454C-8477-1C86F05287BF}" destId="{67ABD35F-F2B3-4B7C-B5EA-11EFE33D5F8C}" srcOrd="0" destOrd="0" presId="urn:microsoft.com/office/officeart/2018/2/layout/IconVerticalSolidList#1"/>
    <dgm:cxn modelId="{E2281335-8A59-4A55-B663-241DF2A2CF32}" type="presParOf" srcId="{71749AE0-1CCB-454C-8477-1C86F05287BF}" destId="{50465122-0AEA-4FE2-9F06-19440C5E3114}" srcOrd="1" destOrd="0" presId="urn:microsoft.com/office/officeart/2018/2/layout/IconVerticalSolidList#1"/>
    <dgm:cxn modelId="{B8F72A32-2B54-4350-B205-EE0FF861CDDB}" type="presParOf" srcId="{71749AE0-1CCB-454C-8477-1C86F05287BF}" destId="{78A522AE-C22A-4780-8623-2520C360D035}" srcOrd="2" destOrd="0" presId="urn:microsoft.com/office/officeart/2018/2/layout/IconVerticalSolidList#1"/>
    <dgm:cxn modelId="{237909C3-0B6E-446A-AC70-711687589F57}" type="presParOf" srcId="{71749AE0-1CCB-454C-8477-1C86F05287BF}" destId="{78655DB7-9406-449F-BB17-762B146E6456}" srcOrd="3" destOrd="0" presId="urn:microsoft.com/office/officeart/2018/2/layout/IconVerticalSolidList#1"/>
    <dgm:cxn modelId="{C20145F3-DB49-40FD-AE3A-036B523BA9D5}" type="presParOf" srcId="{05261D3E-3CC7-4C85-9E09-D67FC777908C}" destId="{8D39ED0D-F51C-4B7F-818C-3F09EF70223A}" srcOrd="5" destOrd="0" presId="urn:microsoft.com/office/officeart/2018/2/layout/IconVerticalSolidList#1"/>
    <dgm:cxn modelId="{1502020B-A5D0-4F42-A8B2-7B5949877E87}" type="presParOf" srcId="{05261D3E-3CC7-4C85-9E09-D67FC777908C}" destId="{1810066B-4CEB-479F-A3B6-B97961D9070D}" srcOrd="6" destOrd="0" presId="urn:microsoft.com/office/officeart/2018/2/layout/IconVerticalSolidList#1"/>
    <dgm:cxn modelId="{624AD7E4-5096-488D-B9F3-1074A9D2C8D2}" type="presParOf" srcId="{1810066B-4CEB-479F-A3B6-B97961D9070D}" destId="{45778AB1-EBF2-4824-A369-E5F1B4C3DE20}" srcOrd="0" destOrd="0" presId="urn:microsoft.com/office/officeart/2018/2/layout/IconVerticalSolidList#1"/>
    <dgm:cxn modelId="{F9EE8E8E-140E-4CCC-B254-6EACD31BAB97}" type="presParOf" srcId="{1810066B-4CEB-479F-A3B6-B97961D9070D}" destId="{ECFE477D-E3A7-4487-A6AD-5C59F7E4491C}" srcOrd="1" destOrd="0" presId="urn:microsoft.com/office/officeart/2018/2/layout/IconVerticalSolidList#1"/>
    <dgm:cxn modelId="{780DE3E9-5F8F-405A-896D-9B1BA1B6BF59}" type="presParOf" srcId="{1810066B-4CEB-479F-A3B6-B97961D9070D}" destId="{B411D828-AC21-4F7C-924A-3E7E1FA5BB63}" srcOrd="2" destOrd="0" presId="urn:microsoft.com/office/officeart/2018/2/layout/IconVerticalSolidList#1"/>
    <dgm:cxn modelId="{045970FA-AF80-4010-A562-4B2D9B95B919}" type="presParOf" srcId="{1810066B-4CEB-479F-A3B6-B97961D9070D}" destId="{078657C6-5DDA-4333-BAFF-E57863EE150B}" srcOrd="3" destOrd="0" presId="urn:microsoft.com/office/officeart/2018/2/layout/IconVerticalSolidList#1"/>
    <dgm:cxn modelId="{803F8597-2C91-41E1-8BF2-529DD36BC07F}" type="presParOf" srcId="{05261D3E-3CC7-4C85-9E09-D67FC777908C}" destId="{34BC50C7-97F9-47FE-838B-D476805D4E9B}" srcOrd="7" destOrd="0" presId="urn:microsoft.com/office/officeart/2018/2/layout/IconVerticalSolidList#1"/>
    <dgm:cxn modelId="{87A7C4FC-3766-4B3C-B0A5-11A6F6A56BC1}" type="presParOf" srcId="{05261D3E-3CC7-4C85-9E09-D67FC777908C}" destId="{DE607CAF-BE5F-4EFB-A908-D75FC69F17F1}" srcOrd="8" destOrd="0" presId="urn:microsoft.com/office/officeart/2018/2/layout/IconVerticalSolidList#1"/>
    <dgm:cxn modelId="{B5932A19-8B49-4C9F-A02C-01D09A0D6B86}" type="presParOf" srcId="{DE607CAF-BE5F-4EFB-A908-D75FC69F17F1}" destId="{F30B6A4A-ED6C-4C10-8B14-9D42F38C2FE7}" srcOrd="0" destOrd="0" presId="urn:microsoft.com/office/officeart/2018/2/layout/IconVerticalSolidList#1"/>
    <dgm:cxn modelId="{6B2420F0-C884-4842-AD60-FAD7590CB03B}" type="presParOf" srcId="{DE607CAF-BE5F-4EFB-A908-D75FC69F17F1}" destId="{B96D3BD1-32C3-4779-B10A-AF340EA8F5C6}" srcOrd="1" destOrd="0" presId="urn:microsoft.com/office/officeart/2018/2/layout/IconVerticalSolidList#1"/>
    <dgm:cxn modelId="{A0C2E273-F636-4343-9443-117A5A5C07FA}" type="presParOf" srcId="{DE607CAF-BE5F-4EFB-A908-D75FC69F17F1}" destId="{241285EE-EE53-4263-AF8D-9ACC23435AEC}" srcOrd="2" destOrd="0" presId="urn:microsoft.com/office/officeart/2018/2/layout/IconVerticalSolidList#1"/>
    <dgm:cxn modelId="{579E3BE9-9369-49B2-BCAB-5CD0A497F1D8}" type="presParOf" srcId="{DE607CAF-BE5F-4EFB-A908-D75FC69F17F1}" destId="{25DB1062-1FEB-4014-A527-1F765E5412ED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4247"/>
          <a:ext cx="6791323" cy="995920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01265" y="228757"/>
          <a:ext cx="547756" cy="5477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150288" y="4675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Fonctionnalité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4675"/>
        <a:ext cx="5641034" cy="995920"/>
      </dsp:txXfrm>
    </dsp:sp>
    <dsp:sp modelId="{FA3369E0-5B38-4FDD-A9F5-22B9810A03F7}">
      <dsp:nvSpPr>
        <dsp:cNvPr id="0" name=""/>
        <dsp:cNvSpPr/>
      </dsp:nvSpPr>
      <dsp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01265" y="1473658"/>
          <a:ext cx="547756" cy="5477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150288" y="1249576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Figer la première ligne / colonne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1249576"/>
        <a:ext cx="5641034" cy="995920"/>
      </dsp:txXfrm>
    </dsp:sp>
    <dsp:sp modelId="{67ABD35F-F2B3-4B7C-B5EA-11EFE33D5F8C}">
      <dsp:nvSpPr>
        <dsp:cNvPr id="0" name=""/>
        <dsp:cNvSpPr/>
      </dsp:nvSpPr>
      <dsp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465122-0AEA-4FE2-9F06-19440C5E3114}">
      <dsp:nvSpPr>
        <dsp:cNvPr id="0" name=""/>
        <dsp:cNvSpPr/>
      </dsp:nvSpPr>
      <dsp:spPr>
        <a:xfrm>
          <a:off x="301265" y="2718559"/>
          <a:ext cx="547756" cy="5477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55DB7-9406-449F-BB17-762B146E6456}">
      <dsp:nvSpPr>
        <dsp:cNvPr id="0" name=""/>
        <dsp:cNvSpPr/>
      </dsp:nvSpPr>
      <dsp:spPr>
        <a:xfrm>
          <a:off x="1150288" y="24944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Figer des lignes et des colonnes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2494477"/>
        <a:ext cx="5641034" cy="995920"/>
      </dsp:txXfrm>
    </dsp:sp>
    <dsp:sp modelId="{45778AB1-EBF2-4824-A369-E5F1B4C3DE20}">
      <dsp:nvSpPr>
        <dsp:cNvPr id="0" name=""/>
        <dsp:cNvSpPr/>
      </dsp:nvSpPr>
      <dsp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FE477D-E3A7-4487-A6AD-5C59F7E4491C}">
      <dsp:nvSpPr>
        <dsp:cNvPr id="0" name=""/>
        <dsp:cNvSpPr/>
      </dsp:nvSpPr>
      <dsp:spPr>
        <a:xfrm>
          <a:off x="301265" y="3963460"/>
          <a:ext cx="547756" cy="5477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8657C6-5DDA-4333-BAFF-E57863EE150B}">
      <dsp:nvSpPr>
        <dsp:cNvPr id="0" name=""/>
        <dsp:cNvSpPr/>
      </dsp:nvSpPr>
      <dsp:spPr>
        <a:xfrm>
          <a:off x="1150288" y="37393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Désactiver les volets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3739377"/>
        <a:ext cx="5641034" cy="995920"/>
      </dsp:txXfrm>
    </dsp:sp>
    <dsp:sp modelId="{F30B6A4A-ED6C-4C10-8B14-9D42F38C2FE7}">
      <dsp:nvSpPr>
        <dsp:cNvPr id="0" name=""/>
        <dsp:cNvSpPr/>
      </dsp:nvSpPr>
      <dsp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6D3BD1-32C3-4779-B10A-AF340EA8F5C6}">
      <dsp:nvSpPr>
        <dsp:cNvPr id="0" name=""/>
        <dsp:cNvSpPr/>
      </dsp:nvSpPr>
      <dsp:spPr>
        <a:xfrm>
          <a:off x="301265" y="5208360"/>
          <a:ext cx="547756" cy="5477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DB1062-1FEB-4014-A527-1F765E5412ED}">
      <dsp:nvSpPr>
        <dsp:cNvPr id="0" name=""/>
        <dsp:cNvSpPr/>
      </dsp:nvSpPr>
      <dsp:spPr>
        <a:xfrm>
          <a:off x="1150288" y="4984278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Intégrer l’outil Figer les volets dans la barre d’outils accès rapide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4984278"/>
        <a:ext cx="5641034" cy="995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12/04/2023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12/04/2023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96673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96635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16469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91690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14342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1913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19554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37230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26812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2145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40994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915286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71298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graphicFrame>
        <p:nvGraphicFramePr>
          <p:cNvPr id="9" name="Espace réservé du contenu 2" descr="Espace réservé du contenu de liste">
            <a:extLst>
              <a:ext uri="{FF2B5EF4-FFF2-40B4-BE49-F238E27FC236}">
                <a16:creationId xmlns:a16="http://schemas.microsoft.com/office/drawing/2014/main" id="{F6CA07A8-8AB7-A8A1-7DBD-791CDFE70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2086131"/>
              </p:ext>
            </p:extLst>
          </p:nvPr>
        </p:nvGraphicFramePr>
        <p:xfrm>
          <a:off x="5419332" y="-9121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0203DEC6-C3DE-F714-8F7E-EBD05BCC8370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2FFBDA-5671-4C16-F5DF-AF4093DE04B5}"/>
              </a:ext>
            </a:extLst>
          </p:cNvPr>
          <p:cNvSpPr txBox="1"/>
          <p:nvPr/>
        </p:nvSpPr>
        <p:spPr>
          <a:xfrm>
            <a:off x="0" y="4408329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GÉRER LES VOLETS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CFA7073-0DEA-F56A-D815-866F614D4D22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7BE799F1-0060-E37C-5A55-0ECA2B5C9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696" y="205491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31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GÉRER LES VOLETS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1006977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Fonctionnalité…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B25E3CB7-7228-1A97-A8E7-918C27886FDC}"/>
              </a:ext>
            </a:extLst>
          </p:cNvPr>
          <p:cNvSpPr txBox="1">
            <a:spLocks/>
          </p:cNvSpPr>
          <p:nvPr/>
        </p:nvSpPr>
        <p:spPr>
          <a:xfrm>
            <a:off x="601678" y="1788224"/>
            <a:ext cx="11438114" cy="2354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200" dirty="0"/>
              <a:t>L’activation des volets va permettre de garder des lignes ou des colonnes toujours visibles à l'écran malgré l’utilisation des barres de défilement.</a:t>
            </a:r>
            <a:endParaRPr lang="fr-FR" sz="3200" dirty="0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7F187754-7935-9711-389A-FCF596E9B0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05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E1658ED-D436-44A8-1460-D84A42A39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00" y="3631544"/>
            <a:ext cx="11988000" cy="227905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GÉRER LES VOLETS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947399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Figer la première ligne / colonne…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B25E3CB7-7228-1A97-A8E7-918C27886FDC}"/>
              </a:ext>
            </a:extLst>
          </p:cNvPr>
          <p:cNvSpPr txBox="1">
            <a:spLocks/>
          </p:cNvSpPr>
          <p:nvPr/>
        </p:nvSpPr>
        <p:spPr>
          <a:xfrm>
            <a:off x="313153" y="1788225"/>
            <a:ext cx="11438114" cy="10884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Affichage</a:t>
            </a:r>
            <a:r>
              <a:rPr lang="fr-FR" sz="2800" dirty="0"/>
              <a:t>, cliquer sur l’outil </a:t>
            </a:r>
            <a:r>
              <a:rPr lang="fr-FR" sz="2800" dirty="0">
                <a:solidFill>
                  <a:srgbClr val="FFFF00"/>
                </a:solidFill>
              </a:rPr>
              <a:t>Figer les volets </a:t>
            </a:r>
            <a:r>
              <a:rPr lang="fr-FR" sz="2800" dirty="0"/>
              <a:t>puis sur </a:t>
            </a:r>
            <a:r>
              <a:rPr lang="fr-FR" sz="2800" dirty="0">
                <a:solidFill>
                  <a:srgbClr val="FFFF00"/>
                </a:solidFill>
              </a:rPr>
              <a:t>Figer la ligne supérieure </a:t>
            </a:r>
            <a:r>
              <a:rPr lang="fr-FR" sz="2800" dirty="0"/>
              <a:t>ou </a:t>
            </a:r>
            <a:r>
              <a:rPr lang="fr-FR" sz="2800" dirty="0">
                <a:solidFill>
                  <a:srgbClr val="FFFF00"/>
                </a:solidFill>
              </a:rPr>
              <a:t>Figer la première colonne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FFEF18A4-5089-D4C5-C009-D3FB4F7F9C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8A6859B5-25EC-0420-8AC3-39BCF322741B}"/>
              </a:ext>
            </a:extLst>
          </p:cNvPr>
          <p:cNvSpPr/>
          <p:nvPr/>
        </p:nvSpPr>
        <p:spPr>
          <a:xfrm rot="5400000">
            <a:off x="4418624" y="314030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666122-8B0C-7803-A992-177D53DA7BEA}"/>
              </a:ext>
            </a:extLst>
          </p:cNvPr>
          <p:cNvSpPr/>
          <p:nvPr/>
        </p:nvSpPr>
        <p:spPr>
          <a:xfrm>
            <a:off x="8789436" y="5005389"/>
            <a:ext cx="3300563" cy="905212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0FF7A18D-8D19-1C32-F71A-07AF59DB39B2}"/>
              </a:ext>
            </a:extLst>
          </p:cNvPr>
          <p:cNvSpPr>
            <a:spLocks noChangeAspect="1"/>
          </p:cNvSpPr>
          <p:nvPr/>
        </p:nvSpPr>
        <p:spPr>
          <a:xfrm>
            <a:off x="8298799" y="4197813"/>
            <a:ext cx="402726" cy="428990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220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  <p:bldP spid="8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GÉRER LES VOLETS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B25E3CB7-7228-1A97-A8E7-918C27886FDC}"/>
              </a:ext>
            </a:extLst>
          </p:cNvPr>
          <p:cNvSpPr txBox="1">
            <a:spLocks/>
          </p:cNvSpPr>
          <p:nvPr/>
        </p:nvSpPr>
        <p:spPr>
          <a:xfrm>
            <a:off x="376943" y="1224226"/>
            <a:ext cx="11438114" cy="565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 dirty="0"/>
              <a:t>La position du pointeur de cellule n’a aucune incidence sur ces deux options.</a:t>
            </a:r>
          </a:p>
        </p:txBody>
      </p:sp>
      <p:pic>
        <p:nvPicPr>
          <p:cNvPr id="2" name="Graphique 1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F97399C9-9048-67D9-3180-88F0D64AEF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352019-FD3E-FA52-F9BD-34F2C1BB03E4}"/>
              </a:ext>
            </a:extLst>
          </p:cNvPr>
          <p:cNvSpPr txBox="1">
            <a:spLocks/>
          </p:cNvSpPr>
          <p:nvPr/>
        </p:nvSpPr>
        <p:spPr>
          <a:xfrm>
            <a:off x="376943" y="1917165"/>
            <a:ext cx="11438114" cy="1336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 dirty="0"/>
              <a:t>En effet l’option </a:t>
            </a:r>
            <a:r>
              <a:rPr lang="fr-FR" sz="2800" dirty="0">
                <a:solidFill>
                  <a:srgbClr val="FFFF00"/>
                </a:solidFill>
              </a:rPr>
              <a:t>Figer la ligne supérieure </a:t>
            </a:r>
            <a:r>
              <a:rPr lang="fr-FR" sz="2800" dirty="0"/>
              <a:t>figera toujours la première ligne du tableau et l’option </a:t>
            </a:r>
            <a:r>
              <a:rPr lang="fr-FR" sz="2800" dirty="0">
                <a:solidFill>
                  <a:srgbClr val="FFFF00"/>
                </a:solidFill>
              </a:rPr>
              <a:t>Figer la première colonne</a:t>
            </a:r>
            <a:r>
              <a:rPr lang="fr-FR" sz="2800" dirty="0"/>
              <a:t>, la première colonne.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3CC4317-D062-BFB2-2195-7DAA8B7D26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00" y="3631544"/>
            <a:ext cx="11988000" cy="227905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EF1AA9C-E864-B115-022A-475B40EF0A3E}"/>
              </a:ext>
            </a:extLst>
          </p:cNvPr>
          <p:cNvSpPr/>
          <p:nvPr/>
        </p:nvSpPr>
        <p:spPr>
          <a:xfrm>
            <a:off x="8789436" y="5005389"/>
            <a:ext cx="3300563" cy="905212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750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3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GÉRER LES VOLETS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83976" y="1109241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Figer la première </a:t>
            </a:r>
            <a:r>
              <a:rPr lang="fr-FR" sz="2800" dirty="0">
                <a:solidFill>
                  <a:srgbClr val="FFFF00"/>
                </a:solidFill>
              </a:rPr>
              <a:t>ligne</a:t>
            </a:r>
            <a:r>
              <a:rPr lang="fr-FR" sz="2800" dirty="0"/>
              <a:t>…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D58CCB01-8E50-CE77-20E2-D47AFD1B3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00" y="2181032"/>
            <a:ext cx="11811801" cy="396495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F2AC7319-AA0E-E202-561D-3E6D21323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9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GÉRER LES VOLETS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65314" y="1182325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Figer la première </a:t>
            </a:r>
            <a:r>
              <a:rPr lang="fr-FR" sz="2800" dirty="0">
                <a:solidFill>
                  <a:srgbClr val="FFFF00"/>
                </a:solidFill>
              </a:rPr>
              <a:t>colonne</a:t>
            </a:r>
            <a:r>
              <a:rPr lang="fr-FR" sz="2800" dirty="0"/>
              <a:t>…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ADA1D8F-F7E5-40B7-7AA8-AEB551C18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69" y="2113177"/>
            <a:ext cx="11898262" cy="400791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61C0841D-C25C-07D2-1443-D53A2058E1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GÉRER LES VOLETS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915576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Figer des lignes </a:t>
            </a:r>
            <a:r>
              <a:rPr lang="fr-FR" sz="3200" i="1">
                <a:solidFill>
                  <a:srgbClr val="FF9933"/>
                </a:solidFill>
              </a:rPr>
              <a:t>et des colonnes</a:t>
            </a:r>
            <a:r>
              <a:rPr lang="fr-FR" sz="3200" i="1" dirty="0">
                <a:solidFill>
                  <a:srgbClr val="FF9933"/>
                </a:solidFill>
              </a:rPr>
              <a:t>…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B25E3CB7-7228-1A97-A8E7-918C27886FDC}"/>
              </a:ext>
            </a:extLst>
          </p:cNvPr>
          <p:cNvSpPr txBox="1">
            <a:spLocks/>
          </p:cNvSpPr>
          <p:nvPr/>
        </p:nvSpPr>
        <p:spPr>
          <a:xfrm>
            <a:off x="376943" y="1788226"/>
            <a:ext cx="11438114" cy="5817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 dirty="0"/>
              <a:t>Cliquer dans la </a:t>
            </a:r>
            <a:r>
              <a:rPr lang="fr-FR" sz="2800" dirty="0">
                <a:solidFill>
                  <a:srgbClr val="FFFF00"/>
                </a:solidFill>
              </a:rPr>
              <a:t>cellule</a:t>
            </a:r>
            <a:r>
              <a:rPr lang="fr-FR" sz="2800" dirty="0"/>
              <a:t> </a:t>
            </a:r>
            <a:r>
              <a:rPr lang="fr-FR" sz="2800" dirty="0">
                <a:solidFill>
                  <a:srgbClr val="FFFF00"/>
                </a:solidFill>
              </a:rPr>
              <a:t>appropriée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8E40858-B3C0-D3F5-8E73-08CE55C8FD1C}"/>
              </a:ext>
            </a:extLst>
          </p:cNvPr>
          <p:cNvSpPr txBox="1">
            <a:spLocks/>
          </p:cNvSpPr>
          <p:nvPr/>
        </p:nvSpPr>
        <p:spPr>
          <a:xfrm>
            <a:off x="376943" y="2496527"/>
            <a:ext cx="11438114" cy="932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Affichage</a:t>
            </a:r>
            <a:r>
              <a:rPr lang="fr-FR" sz="2800" dirty="0"/>
              <a:t>, cliquer sur l’outil </a:t>
            </a:r>
            <a:r>
              <a:rPr lang="fr-FR" sz="2800" dirty="0">
                <a:solidFill>
                  <a:srgbClr val="FFFF00"/>
                </a:solidFill>
              </a:rPr>
              <a:t>Figer les volets </a:t>
            </a:r>
            <a:r>
              <a:rPr lang="fr-FR" sz="2800" dirty="0"/>
              <a:t>puis sur </a:t>
            </a:r>
            <a:r>
              <a:rPr lang="fr-FR" sz="2800" dirty="0">
                <a:solidFill>
                  <a:srgbClr val="FFFF00"/>
                </a:solidFill>
              </a:rPr>
              <a:t>Figer les volets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2D142E1B-E84B-8018-71A5-B2FF34ADF7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FFA9C78-341A-FA94-731E-5097C85046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00" y="3743516"/>
            <a:ext cx="11988000" cy="227905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8E05915F-3F85-1D06-F1CE-18F53093307D}"/>
              </a:ext>
            </a:extLst>
          </p:cNvPr>
          <p:cNvSpPr/>
          <p:nvPr/>
        </p:nvSpPr>
        <p:spPr>
          <a:xfrm rot="5400000">
            <a:off x="4418624" y="325227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65C670-2F90-86EA-F312-9205972614FC}"/>
              </a:ext>
            </a:extLst>
          </p:cNvPr>
          <p:cNvSpPr/>
          <p:nvPr/>
        </p:nvSpPr>
        <p:spPr>
          <a:xfrm>
            <a:off x="8769350" y="4648201"/>
            <a:ext cx="3320649" cy="488950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09FE2497-80B7-804C-CC63-7710DE9DF27D}"/>
              </a:ext>
            </a:extLst>
          </p:cNvPr>
          <p:cNvSpPr>
            <a:spLocks noChangeAspect="1"/>
          </p:cNvSpPr>
          <p:nvPr/>
        </p:nvSpPr>
        <p:spPr>
          <a:xfrm>
            <a:off x="8298799" y="4309785"/>
            <a:ext cx="402726" cy="428990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518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  <p:bldP spid="2" grpId="0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GÉRER LES VOLETS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B25E3CB7-7228-1A97-A8E7-918C27886FDC}"/>
              </a:ext>
            </a:extLst>
          </p:cNvPr>
          <p:cNvSpPr txBox="1">
            <a:spLocks/>
          </p:cNvSpPr>
          <p:nvPr/>
        </p:nvSpPr>
        <p:spPr>
          <a:xfrm>
            <a:off x="187001" y="918316"/>
            <a:ext cx="1143811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400" dirty="0"/>
              <a:t>Les lignes figées correspondront aux lignes situées </a:t>
            </a:r>
            <a:r>
              <a:rPr lang="fr-FR" sz="2400" dirty="0">
                <a:solidFill>
                  <a:srgbClr val="FFFF00"/>
                </a:solidFill>
              </a:rPr>
              <a:t>au-dessus</a:t>
            </a:r>
            <a:r>
              <a:rPr lang="fr-FR" sz="2400" dirty="0"/>
              <a:t> de la cellule sélectionnée.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FB52EF3-936A-1295-5130-991F9AA4E690}"/>
              </a:ext>
            </a:extLst>
          </p:cNvPr>
          <p:cNvSpPr txBox="1">
            <a:spLocks/>
          </p:cNvSpPr>
          <p:nvPr/>
        </p:nvSpPr>
        <p:spPr>
          <a:xfrm>
            <a:off x="187000" y="1359931"/>
            <a:ext cx="11873899" cy="4229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400" dirty="0"/>
              <a:t>Les colonnes figées correspondront aux colonnes situées </a:t>
            </a:r>
            <a:r>
              <a:rPr lang="fr-FR" sz="2400" dirty="0">
                <a:solidFill>
                  <a:srgbClr val="FFFF00"/>
                </a:solidFill>
              </a:rPr>
              <a:t>à gauche </a:t>
            </a:r>
            <a:r>
              <a:rPr lang="fr-FR" sz="2400" dirty="0"/>
              <a:t>de la cellule sélectionnée.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26BA6E6E-C80B-5063-0615-7DCAE5834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01" y="2117649"/>
            <a:ext cx="11817998" cy="40455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DBF0140B-60FE-EAED-9B43-3D041D9AAA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51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C42AB0D0-9E74-4F79-A3F9-95AAB102C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0" y="3315355"/>
            <a:ext cx="11952000" cy="245466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GÉRER LES VOLETS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960185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Désactiver les volets…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B25E3CB7-7228-1A97-A8E7-918C27886FDC}"/>
              </a:ext>
            </a:extLst>
          </p:cNvPr>
          <p:cNvSpPr txBox="1">
            <a:spLocks/>
          </p:cNvSpPr>
          <p:nvPr/>
        </p:nvSpPr>
        <p:spPr>
          <a:xfrm>
            <a:off x="204179" y="1903690"/>
            <a:ext cx="11438114" cy="1007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Affichage</a:t>
            </a:r>
            <a:r>
              <a:rPr lang="fr-FR" sz="2800" dirty="0"/>
              <a:t>, cliquer sur l’outil </a:t>
            </a:r>
            <a:r>
              <a:rPr lang="fr-FR" sz="2800" dirty="0">
                <a:solidFill>
                  <a:srgbClr val="FFFF00"/>
                </a:solidFill>
              </a:rPr>
              <a:t>Figer les volets </a:t>
            </a:r>
            <a:r>
              <a:rPr lang="fr-FR" sz="2800" dirty="0"/>
              <a:t>puis sur </a:t>
            </a:r>
            <a:r>
              <a:rPr lang="fr-FR" sz="2800" dirty="0">
                <a:solidFill>
                  <a:srgbClr val="FFFF00"/>
                </a:solidFill>
              </a:rPr>
              <a:t>Libérer les volets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78DBC9CB-13BC-E04E-1EC0-BBC402D34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D646F519-C8A7-54A2-1FC5-853F6EEDD2C1}"/>
              </a:ext>
            </a:extLst>
          </p:cNvPr>
          <p:cNvSpPr/>
          <p:nvPr/>
        </p:nvSpPr>
        <p:spPr>
          <a:xfrm rot="5400000">
            <a:off x="4726533" y="2853291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3EDF50-90A1-9DC7-91E6-FCA0CB23BA09}"/>
              </a:ext>
            </a:extLst>
          </p:cNvPr>
          <p:cNvSpPr/>
          <p:nvPr/>
        </p:nvSpPr>
        <p:spPr>
          <a:xfrm>
            <a:off x="9382125" y="4273550"/>
            <a:ext cx="2678775" cy="536575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1E6939F1-27E4-E0F1-AC30-280BB053E173}"/>
              </a:ext>
            </a:extLst>
          </p:cNvPr>
          <p:cNvSpPr>
            <a:spLocks noChangeAspect="1"/>
          </p:cNvSpPr>
          <p:nvPr/>
        </p:nvSpPr>
        <p:spPr>
          <a:xfrm>
            <a:off x="8908399" y="4345460"/>
            <a:ext cx="402726" cy="428990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818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  <p:bldP spid="7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GÉRER LES VOLETS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-1" y="792000"/>
            <a:ext cx="11681927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Intégrer l’outil Figer les volets dans la barre d’outils accès rapide…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B25E3CB7-7228-1A97-A8E7-918C27886FDC}"/>
              </a:ext>
            </a:extLst>
          </p:cNvPr>
          <p:cNvSpPr txBox="1">
            <a:spLocks/>
          </p:cNvSpPr>
          <p:nvPr/>
        </p:nvSpPr>
        <p:spPr>
          <a:xfrm>
            <a:off x="583016" y="1480313"/>
            <a:ext cx="11438114" cy="5722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 dirty="0"/>
              <a:t>Cliquer sur l’outil </a:t>
            </a:r>
            <a:r>
              <a:rPr lang="fr-FR" sz="2800" dirty="0">
                <a:solidFill>
                  <a:srgbClr val="FFFF00"/>
                </a:solidFill>
              </a:rPr>
              <a:t>Personnaliser la barre d’outils Accès rapide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ADF9D03-FE38-DE52-155F-458AFCC4F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24" y="2172922"/>
            <a:ext cx="6274128" cy="143158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157F3528-B1DF-8E44-FB5B-BF0458D600A1}"/>
              </a:ext>
            </a:extLst>
          </p:cNvPr>
          <p:cNvSpPr txBox="1">
            <a:spLocks/>
          </p:cNvSpPr>
          <p:nvPr/>
        </p:nvSpPr>
        <p:spPr>
          <a:xfrm>
            <a:off x="583016" y="5708262"/>
            <a:ext cx="7051361" cy="5722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 dirty="0"/>
              <a:t>Cliquer sur </a:t>
            </a:r>
            <a:r>
              <a:rPr lang="fr-FR" sz="3200" dirty="0">
                <a:solidFill>
                  <a:srgbClr val="FFFF00"/>
                </a:solidFill>
              </a:rPr>
              <a:t>Autres commandes...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AF00999F-C110-0D37-47B0-B4F873E96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377" y="2162638"/>
            <a:ext cx="2309854" cy="446281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que 2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6710FF8A-2C21-36BE-1139-41E786E340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2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F89BE5E-F64E-7E1D-C896-1CB45FADF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106" y="1390651"/>
            <a:ext cx="7323788" cy="52808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GÉRER LES VOLETS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B25E3CB7-7228-1A97-A8E7-918C27886FDC}"/>
              </a:ext>
            </a:extLst>
          </p:cNvPr>
          <p:cNvSpPr txBox="1">
            <a:spLocks/>
          </p:cNvSpPr>
          <p:nvPr/>
        </p:nvSpPr>
        <p:spPr>
          <a:xfrm>
            <a:off x="0" y="854021"/>
            <a:ext cx="7735077" cy="5366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 dirty="0"/>
              <a:t>Sélectionner la catégorie </a:t>
            </a:r>
            <a:r>
              <a:rPr lang="fr-FR" sz="2800" dirty="0">
                <a:solidFill>
                  <a:srgbClr val="FFFF00"/>
                </a:solidFill>
              </a:rPr>
              <a:t>Toutes les commandes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8FDA5B3D-823C-4A4E-5178-10A94C5F99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D71890C9-608B-ED75-4FC0-F700A7E1101E}"/>
              </a:ext>
            </a:extLst>
          </p:cNvPr>
          <p:cNvSpPr>
            <a:spLocks noChangeAspect="1"/>
          </p:cNvSpPr>
          <p:nvPr/>
        </p:nvSpPr>
        <p:spPr>
          <a:xfrm>
            <a:off x="4000497" y="2180758"/>
            <a:ext cx="402726" cy="428990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838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C82C43C-61C4-C02C-819A-424CDE5B3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3580" y="1483567"/>
            <a:ext cx="7244840" cy="522391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GÉRER LES VOLETS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157F3528-B1DF-8E44-FB5B-BF0458D600A1}"/>
              </a:ext>
            </a:extLst>
          </p:cNvPr>
          <p:cNvSpPr txBox="1">
            <a:spLocks/>
          </p:cNvSpPr>
          <p:nvPr/>
        </p:nvSpPr>
        <p:spPr>
          <a:xfrm>
            <a:off x="130628" y="869290"/>
            <a:ext cx="7371184" cy="6142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Figer les volets </a:t>
            </a:r>
            <a:r>
              <a:rPr lang="fr-FR" dirty="0"/>
              <a:t>(1ère option)</a:t>
            </a:r>
            <a:endParaRPr lang="fr-FR" sz="2800" dirty="0"/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8539107-0D00-FF03-ADFF-15EC068F35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A4EC8A-B397-9E96-9EF0-C2E7B9399E3D}"/>
              </a:ext>
            </a:extLst>
          </p:cNvPr>
          <p:cNvSpPr/>
          <p:nvPr/>
        </p:nvSpPr>
        <p:spPr>
          <a:xfrm>
            <a:off x="4502944" y="3990974"/>
            <a:ext cx="2047876" cy="164307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847E906A-2151-9508-678C-CFE2B7DACDAE}"/>
              </a:ext>
            </a:extLst>
          </p:cNvPr>
          <p:cNvSpPr>
            <a:spLocks noChangeAspect="1"/>
          </p:cNvSpPr>
          <p:nvPr/>
        </p:nvSpPr>
        <p:spPr>
          <a:xfrm>
            <a:off x="4078885" y="3867791"/>
            <a:ext cx="370508" cy="39467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867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GÉRER LES VOLETS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157F3528-B1DF-8E44-FB5B-BF0458D600A1}"/>
              </a:ext>
            </a:extLst>
          </p:cNvPr>
          <p:cNvSpPr txBox="1">
            <a:spLocks/>
          </p:cNvSpPr>
          <p:nvPr/>
        </p:nvSpPr>
        <p:spPr>
          <a:xfrm>
            <a:off x="155745" y="854629"/>
            <a:ext cx="7905904" cy="5675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Ajouter &gt;&gt; </a:t>
            </a:r>
            <a:r>
              <a:rPr lang="fr-FR" sz="2800" dirty="0"/>
              <a:t>puis valider par </a:t>
            </a:r>
            <a:r>
              <a:rPr lang="fr-FR" sz="2800" dirty="0">
                <a:solidFill>
                  <a:srgbClr val="FFFF00"/>
                </a:solidFill>
              </a:rPr>
              <a:t>OK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5175847-CCCD-7E5E-CD1A-753700D8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0115" y="1556856"/>
            <a:ext cx="7065004" cy="509423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50798146-1DAA-6F8E-BA17-D70A8A1EBD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03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GÉRER LES VOLETS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157F3528-B1DF-8E44-FB5B-BF0458D600A1}"/>
              </a:ext>
            </a:extLst>
          </p:cNvPr>
          <p:cNvSpPr txBox="1">
            <a:spLocks/>
          </p:cNvSpPr>
          <p:nvPr/>
        </p:nvSpPr>
        <p:spPr>
          <a:xfrm>
            <a:off x="480609" y="1655609"/>
            <a:ext cx="11210648" cy="11622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200" dirty="0"/>
              <a:t>L’outil permettra d’activer ou de libérer les volets directement sans pour autant sélectionner l’onglet </a:t>
            </a:r>
            <a:r>
              <a:rPr lang="fr-FR" sz="3200" dirty="0">
                <a:solidFill>
                  <a:srgbClr val="FFFF00"/>
                </a:solidFill>
              </a:rPr>
              <a:t>Affichage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F45682D-8470-9545-08CD-81D502F05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042" y="3591943"/>
            <a:ext cx="8201025" cy="19145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75EF7D73-BF71-3909-1470-3F3BBD6FFF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96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2707</TotalTime>
  <Words>351</Words>
  <Application>Microsoft Office PowerPoint</Application>
  <PresentationFormat>Grand écran</PresentationFormat>
  <Paragraphs>69</Paragraphs>
  <Slides>14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Franklin Gothic Medium Cond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333</cp:revision>
  <dcterms:created xsi:type="dcterms:W3CDTF">2022-09-28T14:03:26Z</dcterms:created>
  <dcterms:modified xsi:type="dcterms:W3CDTF">2023-04-12T13:20:04Z</dcterms:modified>
</cp:coreProperties>
</file>