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60" r:id="rId3"/>
    <p:sldId id="261" r:id="rId4"/>
    <p:sldId id="317" r:id="rId5"/>
    <p:sldId id="318" r:id="rId6"/>
    <p:sldId id="319" r:id="rId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2" autoAdjust="0"/>
    <p:restoredTop sz="94712" autoAdjust="0"/>
  </p:normalViewPr>
  <p:slideViewPr>
    <p:cSldViewPr snapToGrid="0">
      <p:cViewPr varScale="1">
        <p:scale>
          <a:sx n="101" d="100"/>
          <a:sy n="101" d="100"/>
        </p:scale>
        <p:origin x="25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4.xml"/><Relationship Id="rId13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12" Type="http://schemas.openxmlformats.org/officeDocument/2006/relationships/image" Target="../media/image8.png"/><Relationship Id="rId2" Type="http://schemas.openxmlformats.org/officeDocument/2006/relationships/slide" Target="../slides/slide2.xml"/><Relationship Id="rId1" Type="http://schemas.openxmlformats.org/officeDocument/2006/relationships/slide" Target="../slides/slide5.xml"/><Relationship Id="rId6" Type="http://schemas.openxmlformats.org/officeDocument/2006/relationships/image" Target="../media/image4.png"/><Relationship Id="rId11" Type="http://schemas.openxmlformats.org/officeDocument/2006/relationships/slide" Target="../slides/slide6.xml"/><Relationship Id="rId5" Type="http://schemas.openxmlformats.org/officeDocument/2006/relationships/slide" Target="../slides/slide3.xml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Syntaxe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D7086B52-B4F0-40F1-A7E9-EA1613BB76EE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Comparaison avec ou sans l’argument 1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2EA933BF-CB53-4C3F-B384-0A4C33827B61}" type="parTrans" cxnId="{6FB00DE6-98E2-457D-A315-05F4D7A8C9BF}">
      <dgm:prSet/>
      <dgm:spPr/>
      <dgm:t>
        <a:bodyPr/>
        <a:lstStyle/>
        <a:p>
          <a:endParaRPr lang="fr-FR"/>
        </a:p>
      </dgm:t>
    </dgm:pt>
    <dgm:pt modelId="{C4D3E6B3-CFB2-459C-987D-6BFB64A175E2}" type="sibTrans" cxnId="{6FB00DE6-98E2-457D-A315-05F4D7A8C9BF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4"/>
      <dgm:spPr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4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4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4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4">
        <dgm:presLayoutVars>
          <dgm:chMax val="0"/>
          <dgm:chPref val="0"/>
        </dgm:presLayoutVars>
      </dgm:prSet>
      <dgm:spPr/>
    </dgm:pt>
    <dgm:pt modelId="{C9293925-775C-4E30-8146-C2CB0BCEDDBF}" type="pres">
      <dgm:prSet presAssocID="{EA8773AB-BB82-4BF6-944E-80CD2086CE93}" presName="sibTrans" presStyleCnt="0"/>
      <dgm:spPr/>
    </dgm:pt>
    <dgm:pt modelId="{A8567B5D-3B6F-459A-8280-837B96C41883}" type="pres">
      <dgm:prSet presAssocID="{D7086B52-B4F0-40F1-A7E9-EA1613BB76EE}" presName="compNode" presStyleCnt="0"/>
      <dgm:spPr/>
    </dgm:pt>
    <dgm:pt modelId="{5B0035D9-084E-44DD-B62D-BA4B02B5DE15}" type="pres">
      <dgm:prSet presAssocID="{D7086B52-B4F0-40F1-A7E9-EA1613BB76EE}" presName="bgRect" presStyleLbl="bgShp" presStyleIdx="3" presStyleCnt="4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11D21560-7CFF-4944-88EE-4BC3059D755E}" type="pres">
      <dgm:prSet presAssocID="{D7086B52-B4F0-40F1-A7E9-EA1613BB76EE}" presName="iconRect" presStyleLbl="node1" presStyleIdx="3" presStyleCnt="4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53DD1A62-4106-405D-937B-D46D94F33187}" type="pres">
      <dgm:prSet presAssocID="{D7086B52-B4F0-40F1-A7E9-EA1613BB76EE}" presName="spaceRect" presStyleCnt="0"/>
      <dgm:spPr/>
    </dgm:pt>
    <dgm:pt modelId="{ACEFEA45-8785-4E50-A5B8-F8C3ADF2CC95}" type="pres">
      <dgm:prSet presAssocID="{D7086B52-B4F0-40F1-A7E9-EA1613BB76E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D482A6A1-4845-4212-A15B-3DC8C39E60B2}" type="presOf" srcId="{D7086B52-B4F0-40F1-A7E9-EA1613BB76EE}" destId="{ACEFEA45-8785-4E50-A5B8-F8C3ADF2CC95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6FB00DE6-98E2-457D-A315-05F4D7A8C9BF}" srcId="{162F69A6-0780-49EA-A6A8-3965C12489B2}" destId="{D7086B52-B4F0-40F1-A7E9-EA1613BB76EE}" srcOrd="3" destOrd="0" parTransId="{2EA933BF-CB53-4C3F-B384-0A4C33827B61}" sibTransId="{C4D3E6B3-CFB2-459C-987D-6BFB64A175E2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98FB905E-FF74-4518-8C85-9D1C1525D7E8}" type="presParOf" srcId="{05261D3E-3CC7-4C85-9E09-D67FC777908C}" destId="{C9293925-775C-4E30-8146-C2CB0BCEDDBF}" srcOrd="5" destOrd="0" presId="urn:microsoft.com/office/officeart/2018/2/layout/IconVerticalSolidList#1"/>
    <dgm:cxn modelId="{7C03D967-3A5F-4E40-A5A5-CCA6DF30885A}" type="presParOf" srcId="{05261D3E-3CC7-4C85-9E09-D67FC777908C}" destId="{A8567B5D-3B6F-459A-8280-837B96C41883}" srcOrd="6" destOrd="0" presId="urn:microsoft.com/office/officeart/2018/2/layout/IconVerticalSolidList#1"/>
    <dgm:cxn modelId="{142E2E6D-A55A-470D-9801-0CE387A11C39}" type="presParOf" srcId="{A8567B5D-3B6F-459A-8280-837B96C41883}" destId="{5B0035D9-084E-44DD-B62D-BA4B02B5DE15}" srcOrd="0" destOrd="0" presId="urn:microsoft.com/office/officeart/2018/2/layout/IconVerticalSolidList#1"/>
    <dgm:cxn modelId="{9F28ACC4-883C-42A4-88E1-376B2F2E09AB}" type="presParOf" srcId="{A8567B5D-3B6F-459A-8280-837B96C41883}" destId="{11D21560-7CFF-4944-88EE-4BC3059D755E}" srcOrd="1" destOrd="0" presId="urn:microsoft.com/office/officeart/2018/2/layout/IconVerticalSolidList#1"/>
    <dgm:cxn modelId="{7782B7D0-CAB8-4EFF-A0F7-70265FF2B3FA}" type="presParOf" srcId="{A8567B5D-3B6F-459A-8280-837B96C41883}" destId="{53DD1A62-4106-405D-937B-D46D94F33187}" srcOrd="2" destOrd="0" presId="urn:microsoft.com/office/officeart/2018/2/layout/IconVerticalSolidList#1"/>
    <dgm:cxn modelId="{25DE87C4-3B29-4506-A6DA-9C943F20EBFE}" type="presParOf" srcId="{A8567B5D-3B6F-459A-8280-837B96C41883}" destId="{ACEFEA45-8785-4E50-A5B8-F8C3ADF2CC95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2483"/>
        <a:ext cx="5337261" cy="1258927"/>
      </dsp:txXfrm>
    </dsp:sp>
    <dsp:sp modelId="{FA3369E0-5B38-4FDD-A9F5-22B9810A03F7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Syntaxe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1576143"/>
        <a:ext cx="5337261" cy="1258927"/>
      </dsp:txXfrm>
    </dsp:sp>
    <dsp:sp modelId="{DB8ABDAA-976A-4A84-A3C3-277080E19DCA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3149803"/>
        <a:ext cx="5337261" cy="1258927"/>
      </dsp:txXfrm>
    </dsp:sp>
    <dsp:sp modelId="{5B0035D9-084E-44DD-B62D-BA4B02B5DE15}">
      <dsp:nvSpPr>
        <dsp:cNvPr id="0" name=""/>
        <dsp:cNvSpPr/>
      </dsp:nvSpPr>
      <dsp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D21560-7CFF-4944-88EE-4BC3059D755E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FEA45-8785-4E50-A5B8-F8C3ADF2CC95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Comparaison avec ou sans l’argument 1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25/01/2023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25/01/2023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4174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6284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43486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52947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5909477"/>
              </p:ext>
            </p:extLst>
          </p:nvPr>
        </p:nvGraphicFramePr>
        <p:xfrm>
          <a:off x="5399055" y="166517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8"/>
            <a:ext cx="5399055" cy="5368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EQUATION.RANG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D7565F72-1938-A4D0-55E1-ED6800631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696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8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96" y="2293739"/>
            <a:ext cx="10806404" cy="2091650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EQUATION.RANG </a:t>
            </a:r>
            <a:r>
              <a:rPr lang="fr-FR" sz="3200" dirty="0"/>
              <a:t>est une fonction statistique très utile pour réaliser un classement.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EQUATION.RANG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6AE6D18-704A-4170-7C3A-CC9EE02EF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708" y="3817688"/>
            <a:ext cx="5638095" cy="29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EQUATION.RANG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BC31936-E0DD-8DE6-8358-8ABD46A3FF4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Syntaxe…</a:t>
            </a:r>
          </a:p>
        </p:txBody>
      </p:sp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8C4C7DD-E355-52CE-824D-2355B9D9B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Légende : flèche courbée à une bordure 8">
            <a:extLst>
              <a:ext uri="{FF2B5EF4-FFF2-40B4-BE49-F238E27FC236}">
                <a16:creationId xmlns:a16="http://schemas.microsoft.com/office/drawing/2014/main" id="{F7A48FF1-28E1-D496-9251-85F28C977F5D}"/>
              </a:ext>
            </a:extLst>
          </p:cNvPr>
          <p:cNvSpPr/>
          <p:nvPr/>
        </p:nvSpPr>
        <p:spPr>
          <a:xfrm>
            <a:off x="6873374" y="2648749"/>
            <a:ext cx="2537927" cy="55961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24250"/>
              <a:gd name="adj6" fmla="val -7754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Nombre dont on veut connaître le rang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21448AA-FCFB-F45B-F04C-059341854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024" y="1210463"/>
            <a:ext cx="9932437" cy="1442124"/>
          </a:xfrm>
        </p:spPr>
        <p:txBody>
          <a:bodyPr rtlCol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La fonction </a:t>
            </a:r>
            <a:r>
              <a:rPr lang="fr-FR" sz="2800" dirty="0">
                <a:solidFill>
                  <a:srgbClr val="FFFF00"/>
                </a:solidFill>
              </a:rPr>
              <a:t>EQUATION.RANG</a:t>
            </a:r>
            <a:r>
              <a:rPr lang="fr-FR" sz="2800" dirty="0"/>
              <a:t> comporte trois arguments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2 arguments obligatoires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1 argument optionnel</a:t>
            </a:r>
          </a:p>
        </p:txBody>
      </p:sp>
      <p:sp>
        <p:nvSpPr>
          <p:cNvPr id="10" name="Légende : flèche courbée à une bordure 9">
            <a:extLst>
              <a:ext uri="{FF2B5EF4-FFF2-40B4-BE49-F238E27FC236}">
                <a16:creationId xmlns:a16="http://schemas.microsoft.com/office/drawing/2014/main" id="{80C5D107-7B80-1D0D-437B-DC9683F462A8}"/>
              </a:ext>
            </a:extLst>
          </p:cNvPr>
          <p:cNvSpPr/>
          <p:nvPr/>
        </p:nvSpPr>
        <p:spPr>
          <a:xfrm flipH="1">
            <a:off x="-289865" y="2962473"/>
            <a:ext cx="2537927" cy="55961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7577"/>
              <a:gd name="adj6" fmla="val -5144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Liste contenant les différentes valeurs à comparer</a:t>
            </a:r>
          </a:p>
        </p:txBody>
      </p:sp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A8995A5D-E29B-042B-09A8-AC9BFB57AF25}"/>
              </a:ext>
            </a:extLst>
          </p:cNvPr>
          <p:cNvSpPr/>
          <p:nvPr/>
        </p:nvSpPr>
        <p:spPr>
          <a:xfrm>
            <a:off x="8166149" y="3731777"/>
            <a:ext cx="3838168" cy="1263793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2744"/>
              <a:gd name="adj6" fmla="val -8475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FF00"/>
                </a:solidFill>
              </a:rPr>
              <a:t>0 (omis)</a:t>
            </a:r>
            <a:br>
              <a:rPr lang="fr-FR" sz="2000" dirty="0">
                <a:solidFill>
                  <a:srgbClr val="FFFF00"/>
                </a:solidFill>
              </a:rPr>
            </a:br>
            <a:r>
              <a:rPr lang="fr-FR" sz="1400" dirty="0"/>
              <a:t>décroissant - </a:t>
            </a:r>
            <a:r>
              <a:rPr lang="fr-FR" sz="1400" dirty="0">
                <a:solidFill>
                  <a:srgbClr val="00B050"/>
                </a:solidFill>
              </a:rPr>
              <a:t>chiffre plus grand en 1</a:t>
            </a:r>
            <a:r>
              <a:rPr lang="fr-FR" sz="1400" baseline="30000" dirty="0">
                <a:solidFill>
                  <a:srgbClr val="00B050"/>
                </a:solidFill>
              </a:rPr>
              <a:t>ère</a:t>
            </a:r>
            <a:r>
              <a:rPr lang="fr-FR" sz="1400" dirty="0">
                <a:solidFill>
                  <a:srgbClr val="00B050"/>
                </a:solidFill>
              </a:rPr>
              <a:t> position</a:t>
            </a:r>
          </a:p>
          <a:p>
            <a:pPr algn="ctr"/>
            <a:endParaRPr lang="fr-FR" sz="1050" dirty="0">
              <a:solidFill>
                <a:srgbClr val="FFFF00"/>
              </a:solidFill>
            </a:endParaRPr>
          </a:p>
          <a:p>
            <a:pPr algn="ctr"/>
            <a:r>
              <a:rPr lang="fr-FR" sz="2000" dirty="0">
                <a:solidFill>
                  <a:srgbClr val="FFFF00"/>
                </a:solidFill>
              </a:rPr>
              <a:t>1</a:t>
            </a:r>
            <a:br>
              <a:rPr lang="fr-FR" dirty="0"/>
            </a:br>
            <a:r>
              <a:rPr lang="fr-FR" sz="1400" dirty="0"/>
              <a:t>croissant - </a:t>
            </a:r>
            <a:r>
              <a:rPr lang="fr-FR" sz="1400" dirty="0">
                <a:solidFill>
                  <a:srgbClr val="00B050"/>
                </a:solidFill>
              </a:rPr>
              <a:t>chiffre plus petit en 1</a:t>
            </a:r>
            <a:r>
              <a:rPr lang="fr-FR" sz="1400" baseline="30000" dirty="0">
                <a:solidFill>
                  <a:srgbClr val="00B050"/>
                </a:solidFill>
              </a:rPr>
              <a:t>ère</a:t>
            </a:r>
            <a:r>
              <a:rPr lang="fr-FR" sz="1400" dirty="0">
                <a:solidFill>
                  <a:srgbClr val="00B050"/>
                </a:solidFill>
              </a:rPr>
              <a:t> position</a:t>
            </a:r>
            <a:endParaRPr lang="fr-FR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9" grpId="0" animBg="1"/>
      <p:bldP spid="7" grpId="0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EQUATION.RANG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BC31936-E0DD-8DE6-8358-8ABD46A3FF4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5" name="Graphique 4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B8C4C7DD-E355-52CE-824D-2355B9D9B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21448AA-FCFB-F45B-F04C-059341854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058" y="1951222"/>
            <a:ext cx="2841643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Tableau de départ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518894D-3723-A354-E616-BB787770F146}"/>
              </a:ext>
            </a:extLst>
          </p:cNvPr>
          <p:cNvSpPr txBox="1">
            <a:spLocks/>
          </p:cNvSpPr>
          <p:nvPr/>
        </p:nvSpPr>
        <p:spPr>
          <a:xfrm>
            <a:off x="0" y="1260826"/>
            <a:ext cx="1219200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>
                <a:solidFill>
                  <a:srgbClr val="FFFF00"/>
                </a:solidFill>
              </a:rPr>
              <a:t>=</a:t>
            </a:r>
            <a:r>
              <a:rPr lang="en-US" sz="3200" dirty="0">
                <a:solidFill>
                  <a:srgbClr val="FFFF00"/>
                </a:solidFill>
              </a:rPr>
              <a:t>EQUATION.RANG(B2;$B$2:$B$11)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166989BE-563D-C16E-0F44-1BD9E1E8BA2B}"/>
              </a:ext>
            </a:extLst>
          </p:cNvPr>
          <p:cNvSpPr/>
          <p:nvPr/>
        </p:nvSpPr>
        <p:spPr>
          <a:xfrm>
            <a:off x="5443531" y="3874996"/>
            <a:ext cx="1110343" cy="961053"/>
          </a:xfrm>
          <a:prstGeom prst="rightArrow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AB23E3-D0B8-E696-FF87-D44896783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937" y="2483523"/>
            <a:ext cx="4219428" cy="374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4DC939-DC89-FFE9-8FA8-23EA1F966A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5040" y="2483523"/>
            <a:ext cx="4239780" cy="374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CE0564B-8F62-A58E-0D33-1BF7BB560246}"/>
              </a:ext>
            </a:extLst>
          </p:cNvPr>
          <p:cNvSpPr/>
          <p:nvPr/>
        </p:nvSpPr>
        <p:spPr>
          <a:xfrm>
            <a:off x="10045699" y="3228462"/>
            <a:ext cx="1485901" cy="2916356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014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7" grpId="0"/>
      <p:bldP spid="8" grpId="0"/>
      <p:bldP spid="11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23D149B-DA91-FDBB-0829-19CF913D3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842" y="2540673"/>
            <a:ext cx="4203491" cy="374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EQUATION.RANG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BC31936-E0DD-8DE6-8358-8ABD46A3FF4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Autre exemple…</a:t>
            </a:r>
          </a:p>
        </p:txBody>
      </p:sp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8C4C7DD-E355-52CE-824D-2355B9D9B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21448AA-FCFB-F45B-F04C-059341854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058" y="2008372"/>
            <a:ext cx="2841643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Tableau de départ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518894D-3723-A354-E616-BB787770F146}"/>
              </a:ext>
            </a:extLst>
          </p:cNvPr>
          <p:cNvSpPr txBox="1">
            <a:spLocks/>
          </p:cNvSpPr>
          <p:nvPr/>
        </p:nvSpPr>
        <p:spPr>
          <a:xfrm>
            <a:off x="0" y="1260826"/>
            <a:ext cx="1219200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>
                <a:solidFill>
                  <a:srgbClr val="FFFF00"/>
                </a:solidFill>
              </a:rPr>
              <a:t>=</a:t>
            </a:r>
            <a:r>
              <a:rPr lang="en-US" sz="3200" dirty="0">
                <a:solidFill>
                  <a:srgbClr val="FFFF00"/>
                </a:solidFill>
              </a:rPr>
              <a:t>EQUATION.RANG(B2;$B$2:$B$11;</a:t>
            </a:r>
            <a:r>
              <a:rPr lang="en-US" sz="3200" dirty="0">
                <a:solidFill>
                  <a:srgbClr val="00B050"/>
                </a:solidFill>
              </a:rPr>
              <a:t>1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166989BE-563D-C16E-0F44-1BD9E1E8BA2B}"/>
              </a:ext>
            </a:extLst>
          </p:cNvPr>
          <p:cNvSpPr/>
          <p:nvPr/>
        </p:nvSpPr>
        <p:spPr>
          <a:xfrm>
            <a:off x="5443531" y="3932146"/>
            <a:ext cx="1110343" cy="961053"/>
          </a:xfrm>
          <a:prstGeom prst="rightArrow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AB23E3-D0B8-E696-FF87-D448967838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578" y="2540673"/>
            <a:ext cx="4219428" cy="374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CE0564B-8F62-A58E-0D33-1BF7BB560246}"/>
              </a:ext>
            </a:extLst>
          </p:cNvPr>
          <p:cNvSpPr/>
          <p:nvPr/>
        </p:nvSpPr>
        <p:spPr>
          <a:xfrm>
            <a:off x="10045699" y="3285612"/>
            <a:ext cx="1485901" cy="2916356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414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7" grpId="0"/>
      <p:bldP spid="8" grpId="0"/>
      <p:bldP spid="11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17DDF4E-CEA1-E22E-5740-035C90C3D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58" y="2518707"/>
            <a:ext cx="4239780" cy="374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ED82D5-5D9D-B4D2-BE10-003130590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9842" y="2518707"/>
            <a:ext cx="4203491" cy="374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EQUATION.RANG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BC31936-E0DD-8DE6-8358-8ABD46A3FF4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Comparaison avec ou sans l’argument 1…</a:t>
            </a:r>
          </a:p>
        </p:txBody>
      </p:sp>
      <p:pic>
        <p:nvPicPr>
          <p:cNvPr id="5" name="Graphique 4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B8C4C7DD-E355-52CE-824D-2355B9D9BA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518894D-3723-A354-E616-BB787770F146}"/>
              </a:ext>
            </a:extLst>
          </p:cNvPr>
          <p:cNvSpPr txBox="1">
            <a:spLocks/>
          </p:cNvSpPr>
          <p:nvPr/>
        </p:nvSpPr>
        <p:spPr>
          <a:xfrm>
            <a:off x="410058" y="1646946"/>
            <a:ext cx="4649838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FFFF00"/>
                </a:solidFill>
              </a:rPr>
              <a:t>=</a:t>
            </a:r>
            <a:r>
              <a:rPr lang="en-US" sz="2200" dirty="0">
                <a:solidFill>
                  <a:srgbClr val="FFFF00"/>
                </a:solidFill>
              </a:rPr>
              <a:t>EQUATION.RANG(B2;$B$2:$B$11)</a:t>
            </a:r>
            <a:endParaRPr lang="fr-FR" sz="2200" dirty="0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166989BE-563D-C16E-0F44-1BD9E1E8BA2B}"/>
              </a:ext>
            </a:extLst>
          </p:cNvPr>
          <p:cNvSpPr/>
          <p:nvPr/>
        </p:nvSpPr>
        <p:spPr>
          <a:xfrm>
            <a:off x="5443531" y="3855946"/>
            <a:ext cx="1110343" cy="961053"/>
          </a:xfrm>
          <a:prstGeom prst="rightArrow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E0564B-8F62-A58E-0D33-1BF7BB560246}"/>
              </a:ext>
            </a:extLst>
          </p:cNvPr>
          <p:cNvSpPr/>
          <p:nvPr/>
        </p:nvSpPr>
        <p:spPr>
          <a:xfrm>
            <a:off x="8829675" y="5000625"/>
            <a:ext cx="2655225" cy="3048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3E726909-F3FB-D6D4-AEC6-EA559F438856}"/>
              </a:ext>
            </a:extLst>
          </p:cNvPr>
          <p:cNvSpPr txBox="1">
            <a:spLocks/>
          </p:cNvSpPr>
          <p:nvPr/>
        </p:nvSpPr>
        <p:spPr>
          <a:xfrm>
            <a:off x="7243176" y="1646946"/>
            <a:ext cx="4649838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FFFF00"/>
                </a:solidFill>
              </a:rPr>
              <a:t>=</a:t>
            </a:r>
            <a:r>
              <a:rPr lang="en-US" sz="2200" dirty="0">
                <a:solidFill>
                  <a:srgbClr val="FFFF00"/>
                </a:solidFill>
              </a:rPr>
              <a:t>EQUATION.RANG(B2;$B$2:$B$11;</a:t>
            </a:r>
            <a:r>
              <a:rPr lang="en-US" sz="2200" dirty="0">
                <a:solidFill>
                  <a:srgbClr val="00B050"/>
                </a:solidFill>
              </a:rPr>
              <a:t>1</a:t>
            </a:r>
            <a:r>
              <a:rPr lang="en-US" sz="2200" dirty="0">
                <a:solidFill>
                  <a:srgbClr val="FFFF00"/>
                </a:solidFill>
              </a:rPr>
              <a:t>)</a:t>
            </a:r>
            <a:endParaRPr lang="fr-FR" sz="2200" dirty="0">
              <a:solidFill>
                <a:srgbClr val="FFFF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EFE003-44E7-C032-EE6D-3693C1EC8BAB}"/>
              </a:ext>
            </a:extLst>
          </p:cNvPr>
          <p:cNvSpPr/>
          <p:nvPr/>
        </p:nvSpPr>
        <p:spPr>
          <a:xfrm>
            <a:off x="1905001" y="4433888"/>
            <a:ext cx="2676524" cy="30003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DB04FB7-0C38-BC63-7711-74F82A26036C}"/>
              </a:ext>
            </a:extLst>
          </p:cNvPr>
          <p:cNvSpPr txBox="1">
            <a:spLocks/>
          </p:cNvSpPr>
          <p:nvPr/>
        </p:nvSpPr>
        <p:spPr>
          <a:xfrm>
            <a:off x="282538" y="2066276"/>
            <a:ext cx="4839967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/>
              <a:t>La </a:t>
            </a:r>
            <a:r>
              <a:rPr lang="fr-FR" sz="2200" dirty="0">
                <a:solidFill>
                  <a:srgbClr val="FFFF00"/>
                </a:solidFill>
              </a:rPr>
              <a:t>plus grande valeur </a:t>
            </a:r>
            <a:r>
              <a:rPr lang="fr-FR" sz="2200" dirty="0"/>
              <a:t>apparaît en n° 1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DCAE5F0-3C7A-8F73-03F1-3279CCD54255}"/>
              </a:ext>
            </a:extLst>
          </p:cNvPr>
          <p:cNvSpPr txBox="1">
            <a:spLocks/>
          </p:cNvSpPr>
          <p:nvPr/>
        </p:nvSpPr>
        <p:spPr>
          <a:xfrm>
            <a:off x="7220933" y="2066276"/>
            <a:ext cx="4839967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/>
              <a:t>La </a:t>
            </a:r>
            <a:r>
              <a:rPr lang="fr-FR" sz="2200" dirty="0">
                <a:solidFill>
                  <a:srgbClr val="FFFF00"/>
                </a:solidFill>
              </a:rPr>
              <a:t>plus petite valeur </a:t>
            </a:r>
            <a:r>
              <a:rPr lang="fr-FR" sz="2200" dirty="0"/>
              <a:t>apparaît en n° 1</a:t>
            </a:r>
          </a:p>
        </p:txBody>
      </p:sp>
    </p:spTree>
    <p:extLst>
      <p:ext uri="{BB962C8B-B14F-4D97-AF65-F5344CB8AC3E}">
        <p14:creationId xmlns:p14="http://schemas.microsoft.com/office/powerpoint/2010/main" val="332399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8" grpId="0"/>
      <p:bldP spid="11" grpId="0" animBg="1"/>
      <p:bldP spid="14" grpId="0" animBg="1"/>
      <p:bldP spid="15" grpId="0"/>
      <p:bldP spid="16" grpId="0" animBg="1"/>
      <p:bldP spid="6" grpId="0"/>
      <p:bldP spid="7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1067</TotalTime>
  <Words>220</Words>
  <Application>Microsoft Office PowerPoint</Application>
  <PresentationFormat>Grand écran</PresentationFormat>
  <Paragraphs>45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340</cp:revision>
  <dcterms:created xsi:type="dcterms:W3CDTF">2022-09-28T14:03:26Z</dcterms:created>
  <dcterms:modified xsi:type="dcterms:W3CDTF">2023-01-25T09:12:07Z</dcterms:modified>
</cp:coreProperties>
</file>