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1" r:id="rId2"/>
    <p:sldId id="260" r:id="rId3"/>
    <p:sldId id="273" r:id="rId4"/>
    <p:sldId id="274" r:id="rId5"/>
    <p:sldId id="275" r:id="rId6"/>
    <p:sldId id="276" r:id="rId7"/>
    <p:sldId id="277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8" r:id="rId17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CA81-B7EC-46E4-8955-28F6FEA5E574}" v="4" dt="2023-01-22T11:17:43.048"/>
    <p1510:client id="{DA544C23-7741-4AA4-82DC-4A52CEC544DB}" v="630" dt="2023-01-22T12:01:30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6.xml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  <a:endParaRPr lang="fr-FR" sz="3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Passer le tableau en mode « tableau structuré »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AFC1D57A-0974-4EA4-BF2F-A03B179D729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Dépivoter des colonnes</a:t>
          </a:r>
        </a:p>
      </dgm:t>
    </dgm:pt>
    <dgm:pt modelId="{905E5E64-3067-47FE-8D54-8424A85664FB}" type="parTrans" cxnId="{AD2A891E-9F45-4D0D-8D2A-735956A3D946}">
      <dgm:prSet/>
      <dgm:spPr/>
      <dgm:t>
        <a:bodyPr/>
        <a:lstStyle/>
        <a:p>
          <a:endParaRPr lang="fr-FR"/>
        </a:p>
      </dgm:t>
    </dgm:pt>
    <dgm:pt modelId="{DF9D085B-D822-4005-B5E6-E80BCCBA3703}" type="sibTrans" cxnId="{AD2A891E-9F45-4D0D-8D2A-735956A3D946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3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3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3">
        <dgm:presLayoutVars>
          <dgm:chMax val="0"/>
          <dgm:chPref val="0"/>
        </dgm:presLayoutVars>
      </dgm:prSet>
      <dgm:spPr/>
    </dgm:pt>
    <dgm:pt modelId="{5E630C3A-2CE2-44BA-AAB0-92903B7CCFC9}" type="pres">
      <dgm:prSet presAssocID="{80EFB54F-1AC8-40D9-981D-4C85160A5799}" presName="sibTrans" presStyleCnt="0"/>
      <dgm:spPr/>
    </dgm:pt>
    <dgm:pt modelId="{744A122C-98D8-46B3-83E6-FB088F48838C}" type="pres">
      <dgm:prSet presAssocID="{AFC1D57A-0974-4EA4-BF2F-A03B179D729F}" presName="compNode" presStyleCnt="0"/>
      <dgm:spPr/>
    </dgm:pt>
    <dgm:pt modelId="{7AF8A29E-6E79-43FE-B6F7-741C1B4763E0}" type="pres">
      <dgm:prSet presAssocID="{AFC1D57A-0974-4EA4-BF2F-A03B179D729F}" presName="bgRect" presStyleLbl="bgShp" presStyleIdx="2" presStyleCnt="3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88B8F870-2E26-4F63-B9FF-E69C4D43D338}" type="pres">
      <dgm:prSet presAssocID="{AFC1D57A-0974-4EA4-BF2F-A03B179D729F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1068C4AC-E6A8-4D7C-9338-7C1CFADF53D5}" type="pres">
      <dgm:prSet presAssocID="{AFC1D57A-0974-4EA4-BF2F-A03B179D729F}" presName="spaceRect" presStyleCnt="0"/>
      <dgm:spPr/>
    </dgm:pt>
    <dgm:pt modelId="{F7E976F2-9312-4CE1-9716-BB553032C764}" type="pres">
      <dgm:prSet presAssocID="{AFC1D57A-0974-4EA4-BF2F-A03B179D729F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D2A891E-9F45-4D0D-8D2A-735956A3D946}" srcId="{162F69A6-0780-49EA-A6A8-3965C12489B2}" destId="{AFC1D57A-0974-4EA4-BF2F-A03B179D729F}" srcOrd="2" destOrd="0" parTransId="{905E5E64-3067-47FE-8D54-8424A85664FB}" sibTransId="{DF9D085B-D822-4005-B5E6-E80BCCBA3703}"/>
    <dgm:cxn modelId="{B3A95733-313E-40A7-B815-E76B0226C2C3}" type="presOf" srcId="{AFC1D57A-0974-4EA4-BF2F-A03B179D729F}" destId="{F7E976F2-9312-4CE1-9716-BB553032C764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F1BF32B7-D604-4AF2-915F-C94C9A1985CC}" type="presParOf" srcId="{05261D3E-3CC7-4C85-9E09-D67FC777908C}" destId="{5E630C3A-2CE2-44BA-AAB0-92903B7CCFC9}" srcOrd="3" destOrd="0" presId="urn:microsoft.com/office/officeart/2018/2/layout/IconVerticalSolidList#1"/>
    <dgm:cxn modelId="{38EF5353-5F0F-4C89-AD88-739590193C5F}" type="presParOf" srcId="{05261D3E-3CC7-4C85-9E09-D67FC777908C}" destId="{744A122C-98D8-46B3-83E6-FB088F48838C}" srcOrd="4" destOrd="0" presId="urn:microsoft.com/office/officeart/2018/2/layout/IconVerticalSolidList#1"/>
    <dgm:cxn modelId="{A85A8DAF-FFE9-4B02-8462-362DA3121722}" type="presParOf" srcId="{744A122C-98D8-46B3-83E6-FB088F48838C}" destId="{7AF8A29E-6E79-43FE-B6F7-741C1B4763E0}" srcOrd="0" destOrd="0" presId="urn:microsoft.com/office/officeart/2018/2/layout/IconVerticalSolidList#1"/>
    <dgm:cxn modelId="{B2DC8E0C-CA6F-477B-99D5-730536FAACA4}" type="presParOf" srcId="{744A122C-98D8-46B3-83E6-FB088F48838C}" destId="{88B8F870-2E26-4F63-B9FF-E69C4D43D338}" srcOrd="1" destOrd="0" presId="urn:microsoft.com/office/officeart/2018/2/layout/IconVerticalSolidList#1"/>
    <dgm:cxn modelId="{00060F0A-5046-492E-868B-F300DA14B08E}" type="presParOf" srcId="{744A122C-98D8-46B3-83E6-FB088F48838C}" destId="{1068C4AC-E6A8-4D7C-9338-7C1CFADF53D5}" srcOrd="2" destOrd="0" presId="urn:microsoft.com/office/officeart/2018/2/layout/IconVerticalSolidList#1"/>
    <dgm:cxn modelId="{80CEC375-5862-4F4B-AA84-084C20B033EC}" type="presParOf" srcId="{744A122C-98D8-46B3-83E6-FB088F48838C}" destId="{F7E976F2-9312-4CE1-9716-BB553032C764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730"/>
          <a:ext cx="6791323" cy="170954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17137" y="385378"/>
          <a:ext cx="940250" cy="940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974526" y="730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  <a:endParaRPr lang="fr-FR" sz="3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730"/>
        <a:ext cx="4816796" cy="1709546"/>
      </dsp:txXfrm>
    </dsp:sp>
    <dsp:sp modelId="{FA3369E0-5B38-4FDD-A9F5-22B9810A03F7}">
      <dsp:nvSpPr>
        <dsp:cNvPr id="0" name=""/>
        <dsp:cNvSpPr/>
      </dsp:nvSpPr>
      <dsp:spPr>
        <a:xfrm>
          <a:off x="0" y="2137664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17137" y="2522312"/>
          <a:ext cx="940250" cy="940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974526" y="2137664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Passer le tableau en mode « tableau structuré »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2137664"/>
        <a:ext cx="4816796" cy="1709546"/>
      </dsp:txXfrm>
    </dsp:sp>
    <dsp:sp modelId="{7AF8A29E-6E79-43FE-B6F7-741C1B4763E0}">
      <dsp:nvSpPr>
        <dsp:cNvPr id="0" name=""/>
        <dsp:cNvSpPr/>
      </dsp:nvSpPr>
      <dsp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B8F870-2E26-4F63-B9FF-E69C4D43D338}">
      <dsp:nvSpPr>
        <dsp:cNvPr id="0" name=""/>
        <dsp:cNvSpPr/>
      </dsp:nvSpPr>
      <dsp:spPr>
        <a:xfrm>
          <a:off x="517137" y="4659245"/>
          <a:ext cx="940250" cy="940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E976F2-9312-4CE1-9716-BB553032C764}">
      <dsp:nvSpPr>
        <dsp:cNvPr id="0" name=""/>
        <dsp:cNvSpPr/>
      </dsp:nvSpPr>
      <dsp:spPr>
        <a:xfrm>
          <a:off x="1974526" y="4274597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Dépivoter des colonnes</a:t>
          </a:r>
        </a:p>
      </dsp:txBody>
      <dsp:txXfrm>
        <a:off x="1974526" y="4274597"/>
        <a:ext cx="4816796" cy="1709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03/02/2023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03/02/2023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83837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188298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56361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79605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81097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68286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63231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45993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3046663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63770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536489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14731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49808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132556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141108"/>
              </p:ext>
            </p:extLst>
          </p:nvPr>
        </p:nvGraphicFramePr>
        <p:xfrm>
          <a:off x="5399055" y="51788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Dépivoter des colonnes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512" y="2340012"/>
            <a:ext cx="11132976" cy="2177975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3600" dirty="0">
                <a:solidFill>
                  <a:srgbClr val="FFFF00"/>
                </a:solidFill>
              </a:rPr>
              <a:t>Dépivoter des colonnes </a:t>
            </a:r>
            <a:r>
              <a:rPr lang="fr-FR" sz="3600" dirty="0"/>
              <a:t>est une fonctionnalité permettant d’inverser les lignes et les colonnes, afin de rendre compatible ou exploitable une base de données.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DÉPIVOTER DES COLONNES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926602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1548425"/>
            <a:ext cx="11132976" cy="976219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dans la première cellule du tableau, sélectionner l’onglet </a:t>
            </a:r>
            <a:r>
              <a:rPr lang="fr-FR" sz="2800" dirty="0">
                <a:solidFill>
                  <a:srgbClr val="FFFF00"/>
                </a:solidFill>
              </a:rPr>
              <a:t>Insertion</a:t>
            </a:r>
            <a:r>
              <a:rPr lang="fr-FR" sz="2800" dirty="0"/>
              <a:t> puis cliquer sur </a:t>
            </a:r>
            <a:r>
              <a:rPr lang="fr-FR" sz="2800" dirty="0">
                <a:solidFill>
                  <a:srgbClr val="FFFF00"/>
                </a:solidFill>
              </a:rPr>
              <a:t>Tableau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DÉPIVOTER DES COLONNES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Passer le tableau en mode « tableau structuré »…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725A2F3-D97B-90B6-41CF-CBCB58C644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1566" y="2846364"/>
            <a:ext cx="8200000" cy="337142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6FE4F95C-08D5-1F4B-E462-1E87BF3C7C9E}"/>
              </a:ext>
            </a:extLst>
          </p:cNvPr>
          <p:cNvSpPr/>
          <p:nvPr/>
        </p:nvSpPr>
        <p:spPr>
          <a:xfrm rot="5400000">
            <a:off x="3716168" y="2469274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E67249-238B-12B6-7B97-4F464D4E17D3}"/>
              </a:ext>
            </a:extLst>
          </p:cNvPr>
          <p:cNvSpPr/>
          <p:nvPr/>
        </p:nvSpPr>
        <p:spPr>
          <a:xfrm>
            <a:off x="4309353" y="3152989"/>
            <a:ext cx="476655" cy="623745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89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1ECA0A3F-5040-5A9B-23C9-4B70CF8D6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989" y="1884399"/>
            <a:ext cx="9194024" cy="390632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1067273"/>
            <a:ext cx="11132976" cy="55961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Vérifier la sélection puis valider par </a:t>
            </a:r>
            <a:r>
              <a:rPr lang="fr-FR" sz="2800" dirty="0">
                <a:solidFill>
                  <a:srgbClr val="FFFF00"/>
                </a:solidFill>
              </a:rPr>
              <a:t>OK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DÉPIVOTER DES COLONNES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4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C5D55B0D-D2BE-C2BC-C985-48D65253C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507" y="2533778"/>
            <a:ext cx="9123809" cy="343809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DÉPIVOTER DES COLONNES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351924" y="1217220"/>
            <a:ext cx="11132976" cy="4634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Nommer le tableau et appliquer éventuellement un style de tableau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15059DF2-510F-B5CF-BB0F-635FCCEB05E7}"/>
              </a:ext>
            </a:extLst>
          </p:cNvPr>
          <p:cNvSpPr/>
          <p:nvPr/>
        </p:nvSpPr>
        <p:spPr>
          <a:xfrm>
            <a:off x="990400" y="2950167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B224C7-53C3-0E8E-5C73-93124E712CAC}"/>
              </a:ext>
            </a:extLst>
          </p:cNvPr>
          <p:cNvSpPr/>
          <p:nvPr/>
        </p:nvSpPr>
        <p:spPr>
          <a:xfrm>
            <a:off x="1519239" y="3076576"/>
            <a:ext cx="1681161" cy="223838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977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9F616B6-6DCF-9328-2970-9F93FD0DA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2288" y="3472183"/>
            <a:ext cx="8742224" cy="166918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DÉPIVOTER DES COLONNES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Dépivoter des colonnes…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351924" y="1706445"/>
            <a:ext cx="11132976" cy="9054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dans la première cellule du tableau, sélectionner l’onglet </a:t>
            </a:r>
            <a:r>
              <a:rPr lang="fr-FR" sz="2800" dirty="0">
                <a:solidFill>
                  <a:srgbClr val="FFFF00"/>
                </a:solidFill>
              </a:rPr>
              <a:t>Données</a:t>
            </a:r>
            <a:r>
              <a:rPr lang="fr-FR" sz="2800" dirty="0"/>
              <a:t> puis cliquer sur </a:t>
            </a:r>
            <a:r>
              <a:rPr lang="fr-FR" sz="2800" dirty="0">
                <a:solidFill>
                  <a:srgbClr val="FFFF00"/>
                </a:solidFill>
              </a:rPr>
              <a:t>A partir de Tableau ou d’une Plage</a:t>
            </a: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17CF8793-0C9E-C720-86DC-10D519DC7D17}"/>
              </a:ext>
            </a:extLst>
          </p:cNvPr>
          <p:cNvSpPr/>
          <p:nvPr/>
        </p:nvSpPr>
        <p:spPr>
          <a:xfrm rot="5400000">
            <a:off x="6079121" y="3097746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035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8" grpId="0" uiExpand="1" build="p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09D0A82-77EF-098E-33E0-48DE6758A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434" y="2553961"/>
            <a:ext cx="11699132" cy="308235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DÉPIVOTER DES COLONNES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351924" y="1192645"/>
            <a:ext cx="11132976" cy="6361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L’éditeur </a:t>
            </a:r>
            <a:r>
              <a:rPr lang="fr-FR" sz="2800" dirty="0">
                <a:solidFill>
                  <a:srgbClr val="FFFF00"/>
                </a:solidFill>
              </a:rPr>
              <a:t>Power Query </a:t>
            </a:r>
            <a:r>
              <a:rPr lang="fr-FR" sz="2800" dirty="0"/>
              <a:t>apparaît. Vérifier que la première colonne est bien sélectionnée.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6814C12D-B74A-79A6-D7AE-9A14E1D955C3}"/>
              </a:ext>
            </a:extLst>
          </p:cNvPr>
          <p:cNvSpPr/>
          <p:nvPr/>
        </p:nvSpPr>
        <p:spPr>
          <a:xfrm rot="5400000">
            <a:off x="2791171" y="3424434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319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61F7A9E2-D8EC-034E-6A3E-435E9824F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76" y="4718838"/>
            <a:ext cx="11844000" cy="105765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DÉPIVOTER DES COLONNES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351924" y="1053496"/>
            <a:ext cx="11132976" cy="9039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Transformer</a:t>
            </a:r>
            <a:r>
              <a:rPr lang="fr-FR" sz="2800" dirty="0"/>
              <a:t> puis dérouler l’outil </a:t>
            </a:r>
            <a:r>
              <a:rPr lang="fr-FR" sz="2800" dirty="0">
                <a:solidFill>
                  <a:srgbClr val="FFFF00"/>
                </a:solidFill>
              </a:rPr>
              <a:t>Dépivoter les colonnes </a:t>
            </a: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17CF8793-0C9E-C720-86DC-10D519DC7D17}"/>
              </a:ext>
            </a:extLst>
          </p:cNvPr>
          <p:cNvSpPr/>
          <p:nvPr/>
        </p:nvSpPr>
        <p:spPr>
          <a:xfrm>
            <a:off x="5456348" y="5233075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9B313D14-936B-7B76-7A31-6B6D55CC1326}"/>
              </a:ext>
            </a:extLst>
          </p:cNvPr>
          <p:cNvSpPr txBox="1">
            <a:spLocks/>
          </p:cNvSpPr>
          <p:nvPr/>
        </p:nvSpPr>
        <p:spPr>
          <a:xfrm>
            <a:off x="220824" y="4085079"/>
            <a:ext cx="11132976" cy="665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Dépivoter les autres colonnes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7A669BB-1BA7-F5FB-93D6-39277C986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000" y="2482813"/>
            <a:ext cx="11844000" cy="105765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0FC83CA-111A-3470-E837-3BAF7B7B69CF}"/>
              </a:ext>
            </a:extLst>
          </p:cNvPr>
          <p:cNvSpPr/>
          <p:nvPr/>
        </p:nvSpPr>
        <p:spPr>
          <a:xfrm>
            <a:off x="5976937" y="5369211"/>
            <a:ext cx="2333625" cy="223838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5678B486-8670-710B-C7CF-337C5D62A14E}"/>
              </a:ext>
            </a:extLst>
          </p:cNvPr>
          <p:cNvSpPr/>
          <p:nvPr/>
        </p:nvSpPr>
        <p:spPr>
          <a:xfrm rot="5400000">
            <a:off x="1425854" y="2043911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2401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2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7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7" grpId="0" animBg="1"/>
      <p:bldP spid="10" grpId="0" uiExpand="1" build="p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65E338D-E504-953F-3B42-9E29571A5D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20" y="1709387"/>
            <a:ext cx="11679880" cy="443921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DÉPIVOTER DES COLONNES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351924" y="1044120"/>
            <a:ext cx="11132976" cy="665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Renommer les titres de colonne en double cliquant sur leur nom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17CF8793-0C9E-C720-86DC-10D519DC7D17}"/>
              </a:ext>
            </a:extLst>
          </p:cNvPr>
          <p:cNvSpPr/>
          <p:nvPr/>
        </p:nvSpPr>
        <p:spPr>
          <a:xfrm rot="5400000">
            <a:off x="4376780" y="2701281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262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3283AD67-779C-A9C6-7C91-7ECDEF6C3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00" y="1957114"/>
            <a:ext cx="11484900" cy="43227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DÉPIVOTER DES COLONNES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351924" y="927051"/>
            <a:ext cx="11132976" cy="665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Accueil</a:t>
            </a:r>
            <a:r>
              <a:rPr lang="fr-FR" sz="2800" dirty="0"/>
              <a:t> puis dérouler l’outil </a:t>
            </a:r>
            <a:r>
              <a:rPr lang="fr-FR" sz="2800" dirty="0">
                <a:solidFill>
                  <a:srgbClr val="FFFF00"/>
                </a:solidFill>
              </a:rPr>
              <a:t>Fermer et charger</a:t>
            </a: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17CF8793-0C9E-C720-86DC-10D519DC7D17}"/>
              </a:ext>
            </a:extLst>
          </p:cNvPr>
          <p:cNvSpPr/>
          <p:nvPr/>
        </p:nvSpPr>
        <p:spPr>
          <a:xfrm rot="5400000">
            <a:off x="845641" y="1495050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986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3283AD67-779C-A9C6-7C91-7ECDEF6C3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00" y="1957114"/>
            <a:ext cx="11484900" cy="43227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DÉPIVOTER DES COLONNES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351924" y="927051"/>
            <a:ext cx="11132976" cy="665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Fermer et charger dans…</a:t>
            </a: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17CF8793-0C9E-C720-86DC-10D519DC7D17}"/>
              </a:ext>
            </a:extLst>
          </p:cNvPr>
          <p:cNvSpPr>
            <a:spLocks noChangeAspect="1"/>
          </p:cNvSpPr>
          <p:nvPr/>
        </p:nvSpPr>
        <p:spPr>
          <a:xfrm>
            <a:off x="197541" y="2897835"/>
            <a:ext cx="308766" cy="328904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48CED9-EB16-3323-F21E-6657C2EB2474}"/>
              </a:ext>
            </a:extLst>
          </p:cNvPr>
          <p:cNvSpPr/>
          <p:nvPr/>
        </p:nvSpPr>
        <p:spPr>
          <a:xfrm>
            <a:off x="568360" y="2952750"/>
            <a:ext cx="1346166" cy="219074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369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7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D67757B-EF62-67C6-AC7D-BA136BE30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4516" y="1887168"/>
            <a:ext cx="4682968" cy="32587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DÉPIVOTER DES COLONNES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351924" y="1014603"/>
            <a:ext cx="11132976" cy="665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Nouvelle feuille de calcul</a:t>
            </a: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17CF8793-0C9E-C720-86DC-10D519DC7D17}"/>
              </a:ext>
            </a:extLst>
          </p:cNvPr>
          <p:cNvSpPr>
            <a:spLocks noChangeAspect="1"/>
          </p:cNvSpPr>
          <p:nvPr/>
        </p:nvSpPr>
        <p:spPr>
          <a:xfrm>
            <a:off x="3419967" y="4009573"/>
            <a:ext cx="438491" cy="467091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48CED9-EB16-3323-F21E-6657C2EB2474}"/>
              </a:ext>
            </a:extLst>
          </p:cNvPr>
          <p:cNvSpPr/>
          <p:nvPr/>
        </p:nvSpPr>
        <p:spPr>
          <a:xfrm>
            <a:off x="3962400" y="4119802"/>
            <a:ext cx="2051050" cy="246634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775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7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C3865E4-4D9E-B47D-DFAB-BEE77A6E8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00" y="1719088"/>
            <a:ext cx="11916000" cy="458172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DÉPIVOTER DES COLONNES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351924" y="811580"/>
            <a:ext cx="11132976" cy="665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Le tableau est dépivoté. Un nouveau volet latéral nommé </a:t>
            </a:r>
            <a:r>
              <a:rPr lang="fr-FR" sz="2800" dirty="0">
                <a:solidFill>
                  <a:srgbClr val="FFFF00"/>
                </a:solidFill>
              </a:rPr>
              <a:t>Requêtes et connexions</a:t>
            </a:r>
            <a:r>
              <a:rPr lang="fr-FR" sz="2800" dirty="0"/>
              <a:t> apparaît.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17CF8793-0C9E-C720-86DC-10D519DC7D17}"/>
              </a:ext>
            </a:extLst>
          </p:cNvPr>
          <p:cNvSpPr>
            <a:spLocks noChangeAspect="1"/>
          </p:cNvSpPr>
          <p:nvPr/>
        </p:nvSpPr>
        <p:spPr>
          <a:xfrm>
            <a:off x="8463982" y="3929330"/>
            <a:ext cx="438491" cy="467091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48CED9-EB16-3323-F21E-6657C2EB2474}"/>
              </a:ext>
            </a:extLst>
          </p:cNvPr>
          <p:cNvSpPr/>
          <p:nvPr/>
        </p:nvSpPr>
        <p:spPr>
          <a:xfrm>
            <a:off x="9016142" y="3160067"/>
            <a:ext cx="3044758" cy="2005619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360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7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B3B4530-B191-68BD-5BEE-790925B4ED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227" y="2431915"/>
            <a:ext cx="10561546" cy="321985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DÉPIVOTER DES COLONNES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351924" y="1064499"/>
            <a:ext cx="11132976" cy="8807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Le tableau dépivoté a été créé dans une nouvelle feuille dont le nom correspond au nom donné au tableau structuré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17CF8793-0C9E-C720-86DC-10D519DC7D17}"/>
              </a:ext>
            </a:extLst>
          </p:cNvPr>
          <p:cNvSpPr>
            <a:spLocks noChangeAspect="1"/>
          </p:cNvSpPr>
          <p:nvPr/>
        </p:nvSpPr>
        <p:spPr>
          <a:xfrm rot="16200000">
            <a:off x="2150731" y="5617570"/>
            <a:ext cx="438491" cy="467091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599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4906AD2-7F5A-DABF-224E-9FFE857F5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0825" y="1923359"/>
            <a:ext cx="7600000" cy="20095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DÉPIVOTER DES COLONNES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351924" y="1064500"/>
            <a:ext cx="11132976" cy="6226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En cas de modification du tableau de départ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17CF8793-0C9E-C720-86DC-10D519DC7D17}"/>
              </a:ext>
            </a:extLst>
          </p:cNvPr>
          <p:cNvSpPr>
            <a:spLocks noChangeAspect="1"/>
          </p:cNvSpPr>
          <p:nvPr/>
        </p:nvSpPr>
        <p:spPr>
          <a:xfrm>
            <a:off x="2816354" y="3407134"/>
            <a:ext cx="438491" cy="467091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E9228C85-C529-C30A-8418-F84579AAC3D4}"/>
              </a:ext>
            </a:extLst>
          </p:cNvPr>
          <p:cNvSpPr txBox="1">
            <a:spLocks/>
          </p:cNvSpPr>
          <p:nvPr/>
        </p:nvSpPr>
        <p:spPr>
          <a:xfrm>
            <a:off x="351924" y="4169083"/>
            <a:ext cx="11132976" cy="8624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la feuille </a:t>
            </a:r>
            <a:r>
              <a:rPr lang="fr-FR" sz="2800" dirty="0">
                <a:solidFill>
                  <a:srgbClr val="FFFF00"/>
                </a:solidFill>
              </a:rPr>
              <a:t>tbl_Synthese </a:t>
            </a:r>
            <a:r>
              <a:rPr lang="fr-FR" sz="2800" dirty="0"/>
              <a:t>puis l’onglet </a:t>
            </a:r>
            <a:r>
              <a:rPr lang="fr-FR" sz="2800" dirty="0">
                <a:solidFill>
                  <a:srgbClr val="FFFF00"/>
                </a:solidFill>
              </a:rPr>
              <a:t>Données</a:t>
            </a:r>
            <a:r>
              <a:rPr lang="fr-FR" sz="2800" dirty="0"/>
              <a:t> et cliquer sur </a:t>
            </a:r>
            <a:r>
              <a:rPr lang="fr-FR" sz="2800" dirty="0">
                <a:solidFill>
                  <a:srgbClr val="FFFF00"/>
                </a:solidFill>
              </a:rPr>
              <a:t>Actualiser tout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C4E2503-A29C-20C6-8354-263D34ABEF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2190" y="5353250"/>
            <a:ext cx="6447619" cy="125714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DD59644D-6FCC-8EEF-4EBB-BC6D44B4A35F}"/>
              </a:ext>
            </a:extLst>
          </p:cNvPr>
          <p:cNvSpPr>
            <a:spLocks noChangeAspect="1"/>
          </p:cNvSpPr>
          <p:nvPr/>
        </p:nvSpPr>
        <p:spPr>
          <a:xfrm rot="5400000" flipV="1">
            <a:off x="6417931" y="4873577"/>
            <a:ext cx="438491" cy="467091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0E6D42-DA1D-DCC2-F8AC-6BD7BEF2F712}"/>
              </a:ext>
            </a:extLst>
          </p:cNvPr>
          <p:cNvSpPr/>
          <p:nvPr/>
        </p:nvSpPr>
        <p:spPr>
          <a:xfrm>
            <a:off x="5000017" y="5651769"/>
            <a:ext cx="554477" cy="763039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673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7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7" grpId="0" animBg="1"/>
      <p:bldP spid="9" grpId="0" uiExpand="1" build="p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EBE6681-0FAF-F886-0F5F-97C10B067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010" y="1656644"/>
            <a:ext cx="2433800" cy="47747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DÉPIVOTER DES COLONNES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351924" y="1064499"/>
            <a:ext cx="11132976" cy="5405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Le tableau dépivoté prend en compte les modifications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17CF8793-0C9E-C720-86DC-10D519DC7D17}"/>
              </a:ext>
            </a:extLst>
          </p:cNvPr>
          <p:cNvSpPr>
            <a:spLocks noChangeAspect="1"/>
          </p:cNvSpPr>
          <p:nvPr/>
        </p:nvSpPr>
        <p:spPr>
          <a:xfrm>
            <a:off x="4483706" y="5443142"/>
            <a:ext cx="438491" cy="467091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556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7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2284</TotalTime>
  <Words>332</Words>
  <Application>Microsoft Office PowerPoint</Application>
  <PresentationFormat>Grand écran</PresentationFormat>
  <Paragraphs>72</Paragraphs>
  <Slides>16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256</cp:revision>
  <dcterms:created xsi:type="dcterms:W3CDTF">2022-09-28T14:03:26Z</dcterms:created>
  <dcterms:modified xsi:type="dcterms:W3CDTF">2023-02-03T09:16:06Z</dcterms:modified>
</cp:coreProperties>
</file>