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7" r:id="rId2"/>
    <p:sldId id="260" r:id="rId3"/>
    <p:sldId id="273" r:id="rId4"/>
    <p:sldId id="274" r:id="rId5"/>
    <p:sldId id="275" r:id="rId6"/>
    <p:sldId id="276" r:id="rId7"/>
    <p:sldId id="277" r:id="rId8"/>
    <p:sldId id="278" r:id="rId9"/>
    <p:sldId id="280" r:id="rId10"/>
    <p:sldId id="281" r:id="rId11"/>
    <p:sldId id="283" r:id="rId12"/>
    <p:sldId id="282" r:id="rId13"/>
    <p:sldId id="284" r:id="rId14"/>
    <p:sldId id="285" r:id="rId15"/>
    <p:sldId id="286" r:id="rId16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82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6.xml"/><Relationship Id="rId18" Type="http://schemas.openxmlformats.org/officeDocument/2006/relationships/image" Target="../media/image13.svg"/><Relationship Id="rId26" Type="http://schemas.openxmlformats.org/officeDocument/2006/relationships/image" Target="../media/image18.png"/><Relationship Id="rId3" Type="http://schemas.openxmlformats.org/officeDocument/2006/relationships/image" Target="../media/image3.svg"/><Relationship Id="rId21" Type="http://schemas.openxmlformats.org/officeDocument/2006/relationships/image" Target="../media/image15.svg"/><Relationship Id="rId7" Type="http://schemas.openxmlformats.org/officeDocument/2006/relationships/slide" Target="../slides/slide4.xml"/><Relationship Id="rId12" Type="http://schemas.openxmlformats.org/officeDocument/2006/relationships/image" Target="../media/image9.svg"/><Relationship Id="rId17" Type="http://schemas.openxmlformats.org/officeDocument/2006/relationships/image" Target="../media/image12.png"/><Relationship Id="rId25" Type="http://schemas.openxmlformats.org/officeDocument/2006/relationships/slide" Target="../slides/slide15.xml"/><Relationship Id="rId2" Type="http://schemas.openxmlformats.org/officeDocument/2006/relationships/image" Target="../media/image2.png"/><Relationship Id="rId16" Type="http://schemas.openxmlformats.org/officeDocument/2006/relationships/slide" Target="../slides/slide7.xml"/><Relationship Id="rId20" Type="http://schemas.openxmlformats.org/officeDocument/2006/relationships/image" Target="../media/image14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24" Type="http://schemas.openxmlformats.org/officeDocument/2006/relationships/image" Target="../media/image17.sv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23" Type="http://schemas.openxmlformats.org/officeDocument/2006/relationships/image" Target="../media/image16.png"/><Relationship Id="rId10" Type="http://schemas.openxmlformats.org/officeDocument/2006/relationships/slide" Target="../slides/slide5.xml"/><Relationship Id="rId19" Type="http://schemas.openxmlformats.org/officeDocument/2006/relationships/slide" Target="../slides/slide8.xml"/><Relationship Id="rId4" Type="http://schemas.openxmlformats.org/officeDocument/2006/relationships/slide" Target="../slides/slide3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Relationship Id="rId22" Type="http://schemas.openxmlformats.org/officeDocument/2006/relationships/slide" Target="../slides/slide13.xml"/><Relationship Id="rId27" Type="http://schemas.openxmlformats.org/officeDocument/2006/relationships/image" Target="../media/image19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18" Type="http://schemas.openxmlformats.org/officeDocument/2006/relationships/image" Target="../media/image1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17" Type="http://schemas.openxmlformats.org/officeDocument/2006/relationships/image" Target="../media/image18.png"/><Relationship Id="rId2" Type="http://schemas.openxmlformats.org/officeDocument/2006/relationships/image" Target="../media/image3.svg"/><Relationship Id="rId16" Type="http://schemas.openxmlformats.org/officeDocument/2006/relationships/image" Target="../media/image17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Extraire l’année à partir d’une date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Extraire le numéro de mois à partir d’une date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419DF63C-9792-4EF5-9125-1EEF4D07C33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Extraire le numéro de journée à partir d’une date</a:t>
          </a:r>
        </a:p>
      </dgm:t>
    </dgm:pt>
    <dgm:pt modelId="{2B95E8EF-82FE-4F54-970D-D55C9AD8EC00}" type="parTrans" cxnId="{024B121E-3EE5-42C9-97D1-5E0D27C29DC3}">
      <dgm:prSet/>
      <dgm:spPr/>
      <dgm:t>
        <a:bodyPr rtlCol="0"/>
        <a:lstStyle/>
        <a:p>
          <a:pPr rtl="0"/>
          <a:endParaRPr lang="fr-FR" noProof="0" dirty="0"/>
        </a:p>
      </dgm:t>
    </dgm:pt>
    <dgm:pt modelId="{EA8773AB-BB82-4BF6-944E-80CD2086CE93}" type="sibTrans" cxnId="{024B121E-3EE5-42C9-97D1-5E0D27C29DC3}">
      <dgm:prSet/>
      <dgm:spPr/>
      <dgm:t>
        <a:bodyPr rtlCol="0"/>
        <a:lstStyle/>
        <a:p>
          <a:pPr rtl="0"/>
          <a:endParaRPr lang="fr-FR" noProof="0" dirty="0"/>
        </a:p>
      </dgm:t>
    </dgm:pt>
    <dgm:pt modelId="{1B1E513F-BEB7-483A-8F12-A8210AEF19E9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Construire une date avec le contenu de plusieurs cellules</a:t>
          </a:r>
        </a:p>
      </dgm:t>
    </dgm:pt>
    <dgm:pt modelId="{DB284026-3063-4705-B72C-ADE04469BE6D}" type="parTrans" cxnId="{9CD469EF-CF99-411A-B4B3-5B2C59AF684C}">
      <dgm:prSet/>
      <dgm:spPr/>
      <dgm:t>
        <a:bodyPr rtlCol="0"/>
        <a:lstStyle/>
        <a:p>
          <a:pPr rtl="0"/>
          <a:endParaRPr lang="fr-FR" noProof="0" dirty="0"/>
        </a:p>
      </dgm:t>
    </dgm:pt>
    <dgm:pt modelId="{D99C9B80-BA48-46B7-8B67-372E2AFD9E86}" type="sibTrans" cxnId="{9CD469EF-CF99-411A-B4B3-5B2C59AF684C}">
      <dgm:prSet/>
      <dgm:spPr/>
      <dgm:t>
        <a:bodyPr rtlCol="0"/>
        <a:lstStyle/>
        <a:p>
          <a:pPr rtl="0"/>
          <a:endParaRPr lang="fr-FR" noProof="0" dirty="0"/>
        </a:p>
      </dgm:t>
    </dgm:pt>
    <dgm:pt modelId="{E08E63C5-58C5-44BB-9050-3F556114F513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Calculer la date de fin de mois</a:t>
          </a:r>
        </a:p>
      </dgm:t>
    </dgm:pt>
    <dgm:pt modelId="{F4C960B9-86FE-4927-B0F1-57F50E886B32}" type="parTrans" cxnId="{9AC145D5-EC4F-4290-96BF-69B1BB7B9D3D}">
      <dgm:prSet/>
      <dgm:spPr/>
      <dgm:t>
        <a:bodyPr/>
        <a:lstStyle/>
        <a:p>
          <a:endParaRPr lang="fr-FR"/>
        </a:p>
      </dgm:t>
    </dgm:pt>
    <dgm:pt modelId="{D1A02333-2175-41DD-875A-C801AB77933A}" type="sibTrans" cxnId="{9AC145D5-EC4F-4290-96BF-69B1BB7B9D3D}">
      <dgm:prSet/>
      <dgm:spPr/>
      <dgm:t>
        <a:bodyPr/>
        <a:lstStyle/>
        <a:p>
          <a:endParaRPr lang="fr-FR"/>
        </a:p>
      </dgm:t>
    </dgm:pt>
    <dgm:pt modelId="{BE89F15D-ECA8-43F2-BE66-85FA823164E6}">
      <dgm:prSet custT="1"/>
      <dgm:spPr>
        <a:noFill/>
        <a:ln>
          <a:noFill/>
        </a:ln>
        <a:effectLst/>
      </dgm:spPr>
      <dgm:t>
        <a:bodyPr spcFirstLastPara="0" vert="horz" wrap="square" lIns="57526" tIns="57526" rIns="57526" bIns="57526" numCol="1" spcCol="1270" rtlCol="0" anchor="ctr" anchorCtr="0"/>
        <a:lstStyle/>
        <a:p>
          <a:pPr>
            <a:lnSpc>
              <a:spcPct val="100000"/>
            </a:lnSpc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Décaler une date en fonction d’un nombre de mois</a:t>
          </a:r>
        </a:p>
      </dgm:t>
    </dgm:pt>
    <dgm:pt modelId="{71F3F1CB-1632-4DB5-8FD9-A003691A8E25}" type="parTrans" cxnId="{DECCA0FE-2659-4E05-9FA1-8CCD92FD725D}">
      <dgm:prSet/>
      <dgm:spPr/>
      <dgm:t>
        <a:bodyPr/>
        <a:lstStyle/>
        <a:p>
          <a:endParaRPr lang="fr-FR"/>
        </a:p>
      </dgm:t>
    </dgm:pt>
    <dgm:pt modelId="{0D3160C9-15E4-4D00-9F50-1F11485D0FCA}" type="sibTrans" cxnId="{DECCA0FE-2659-4E05-9FA1-8CCD92FD725D}">
      <dgm:prSet/>
      <dgm:spPr/>
      <dgm:t>
        <a:bodyPr/>
        <a:lstStyle/>
        <a:p>
          <a:endParaRPr lang="fr-FR"/>
        </a:p>
      </dgm:t>
    </dgm:pt>
    <dgm:pt modelId="{7922A7B8-7623-48A4-9249-002D52DD543D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Calculer le nombre de jours ouvrés entre deux dates</a:t>
          </a:r>
        </a:p>
      </dgm:t>
    </dgm:pt>
    <dgm:pt modelId="{C1540F05-63E2-4F45-A3FE-9B67A3DA875B}" type="parTrans" cxnId="{5DAC6EE8-4640-48B1-AFF5-538691ED860D}">
      <dgm:prSet/>
      <dgm:spPr/>
      <dgm:t>
        <a:bodyPr/>
        <a:lstStyle/>
        <a:p>
          <a:endParaRPr lang="fr-FR"/>
        </a:p>
      </dgm:t>
    </dgm:pt>
    <dgm:pt modelId="{78D2C48B-F228-4AB0-B6F5-E8099DE9CD8D}" type="sibTrans" cxnId="{5DAC6EE8-4640-48B1-AFF5-538691ED860D}">
      <dgm:prSet/>
      <dgm:spPr/>
      <dgm:t>
        <a:bodyPr/>
        <a:lstStyle/>
        <a:p>
          <a:endParaRPr lang="fr-FR"/>
        </a:p>
      </dgm:t>
    </dgm:pt>
    <dgm:pt modelId="{798D9141-7F15-47E1-94D5-DFEA2074D346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i="1" dirty="0">
              <a:solidFill>
                <a:srgbClr val="FF9933"/>
              </a:solidFill>
            </a:rPr>
            <a:t>Connaître le jour d’une date</a:t>
          </a:r>
          <a:endParaRPr lang="fr-FR" noProof="0" dirty="0">
            <a:solidFill>
              <a:schemeClr val="bg1"/>
            </a:solidFill>
          </a:endParaRPr>
        </a:p>
      </dgm:t>
    </dgm:pt>
    <dgm:pt modelId="{55CBD601-7E6A-4A36-BBAC-1D772F0E21F4}" type="parTrans" cxnId="{CFCD0D3A-78F8-4B85-A52A-34C1555B2446}">
      <dgm:prSet/>
      <dgm:spPr/>
      <dgm:t>
        <a:bodyPr/>
        <a:lstStyle/>
        <a:p>
          <a:endParaRPr lang="fr-FR"/>
        </a:p>
      </dgm:t>
    </dgm:pt>
    <dgm:pt modelId="{D98AD3AA-B45B-49B6-BD27-313DE6BAEEFB}" type="sibTrans" cxnId="{CFCD0D3A-78F8-4B85-A52A-34C1555B2446}">
      <dgm:prSet/>
      <dgm:spPr/>
      <dgm:t>
        <a:bodyPr/>
        <a:lstStyle/>
        <a:p>
          <a:endParaRPr lang="fr-FR"/>
        </a:p>
      </dgm:t>
    </dgm:pt>
    <dgm:pt modelId="{78D121AD-B1DD-4B99-A991-A93744F74334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i="1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Connaître le numéro de semaine d’une date</a:t>
          </a:r>
          <a:endParaRPr lang="fr-FR" noProof="0" dirty="0">
            <a:solidFill>
              <a:schemeClr val="bg1"/>
            </a:solidFill>
          </a:endParaRPr>
        </a:p>
      </dgm:t>
    </dgm:pt>
    <dgm:pt modelId="{40D4492C-B693-4E77-8432-E75FFA77D34E}" type="parTrans" cxnId="{5B8AFA8F-C9E6-43B0-9DF5-D3B0EA73D36B}">
      <dgm:prSet/>
      <dgm:spPr/>
      <dgm:t>
        <a:bodyPr/>
        <a:lstStyle/>
        <a:p>
          <a:endParaRPr lang="fr-FR"/>
        </a:p>
      </dgm:t>
    </dgm:pt>
    <dgm:pt modelId="{5707D3B2-C2F7-4F90-B263-26CBB778D826}" type="sibTrans" cxnId="{5B8AFA8F-C9E6-43B0-9DF5-D3B0EA73D36B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9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9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9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9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9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9">
        <dgm:presLayoutVars>
          <dgm:chMax val="0"/>
          <dgm:chPref val="0"/>
        </dgm:presLayoutVars>
      </dgm:prSet>
      <dgm:spPr/>
    </dgm:pt>
    <dgm:pt modelId="{CE46B6BD-FA9F-4C65-8E75-D8C24C71657B}" type="pres">
      <dgm:prSet presAssocID="{80EFB54F-1AC8-40D9-981D-4C85160A5799}" presName="sibTrans" presStyleCnt="0"/>
      <dgm:spPr/>
    </dgm:pt>
    <dgm:pt modelId="{B12160B6-4EC8-4B4D-A1B2-F7F5F2795F75}" type="pres">
      <dgm:prSet presAssocID="{419DF63C-9792-4EF5-9125-1EEF4D07C33F}" presName="compNode" presStyleCnt="0"/>
      <dgm:spPr/>
    </dgm:pt>
    <dgm:pt modelId="{DB8ABDAA-976A-4A84-A3C3-277080E19DCA}" type="pres">
      <dgm:prSet presAssocID="{419DF63C-9792-4EF5-9125-1EEF4D07C33F}" presName="bgRect" presStyleLbl="bgShp" presStyleIdx="2" presStyleCnt="9"/>
      <dgm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D335376E-740A-4A47-BC5B-3381DE731CE0}" type="pres">
      <dgm:prSet presAssocID="{419DF63C-9792-4EF5-9125-1EEF4D07C33F}" presName="iconRect" presStyleLbl="node1" presStyleIdx="2" presStyleCnt="9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BCDE90E0-E45B-4C79-BE60-A53702208276}" type="pres">
      <dgm:prSet presAssocID="{419DF63C-9792-4EF5-9125-1EEF4D07C33F}" presName="spaceRect" presStyleCnt="0"/>
      <dgm:spPr/>
    </dgm:pt>
    <dgm:pt modelId="{8409F791-340A-4625-9294-3E680D66DB63}" type="pres">
      <dgm:prSet presAssocID="{419DF63C-9792-4EF5-9125-1EEF4D07C33F}" presName="parTx" presStyleLbl="revTx" presStyleIdx="2" presStyleCnt="9">
        <dgm:presLayoutVars>
          <dgm:chMax val="0"/>
          <dgm:chPref val="0"/>
        </dgm:presLayoutVars>
      </dgm:prSet>
      <dgm:spPr/>
    </dgm:pt>
    <dgm:pt modelId="{D4892BA4-47FA-499C-84FA-3A971E9AFE41}" type="pres">
      <dgm:prSet presAssocID="{EA8773AB-BB82-4BF6-944E-80CD2086CE93}" presName="sibTrans" presStyleCnt="0"/>
      <dgm:spPr/>
    </dgm:pt>
    <dgm:pt modelId="{390D1410-0CB7-44D5-903C-C35615DE86E1}" type="pres">
      <dgm:prSet presAssocID="{1B1E513F-BEB7-483A-8F12-A8210AEF19E9}" presName="compNode" presStyleCnt="0"/>
      <dgm:spPr/>
    </dgm:pt>
    <dgm:pt modelId="{C2FCE80A-DCA0-4D7F-8F72-19CB2337E588}" type="pres">
      <dgm:prSet presAssocID="{1B1E513F-BEB7-483A-8F12-A8210AEF19E9}" presName="bgRect" presStyleLbl="bgShp" presStyleIdx="3" presStyleCnt="9"/>
      <dgm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1B0B9210-632F-4BB5-B140-1FA20D3CF123}" type="pres">
      <dgm:prSet presAssocID="{1B1E513F-BEB7-483A-8F12-A8210AEF19E9}" presName="iconRect" presStyleLbl="node1" presStyleIdx="3" presStyleCnt="9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E9B85894-F3EF-4216-9DD4-962DCF409217}" type="pres">
      <dgm:prSet presAssocID="{1B1E513F-BEB7-483A-8F12-A8210AEF19E9}" presName="spaceRect" presStyleCnt="0"/>
      <dgm:spPr/>
    </dgm:pt>
    <dgm:pt modelId="{3CBA7321-E2AC-48FD-B351-CE3C9A4CE924}" type="pres">
      <dgm:prSet presAssocID="{1B1E513F-BEB7-483A-8F12-A8210AEF19E9}" presName="parTx" presStyleLbl="revTx" presStyleIdx="3" presStyleCnt="9">
        <dgm:presLayoutVars>
          <dgm:chMax val="0"/>
          <dgm:chPref val="0"/>
        </dgm:presLayoutVars>
      </dgm:prSet>
      <dgm:spPr/>
    </dgm:pt>
    <dgm:pt modelId="{B1606C43-4F0A-4908-B813-45DD7BE5714F}" type="pres">
      <dgm:prSet presAssocID="{D99C9B80-BA48-46B7-8B67-372E2AFD9E86}" presName="sibTrans" presStyleCnt="0"/>
      <dgm:spPr/>
    </dgm:pt>
    <dgm:pt modelId="{08BC51D2-6CBF-4888-91D3-9A0FC4F0189F}" type="pres">
      <dgm:prSet presAssocID="{E08E63C5-58C5-44BB-9050-3F556114F513}" presName="compNode" presStyleCnt="0"/>
      <dgm:spPr/>
    </dgm:pt>
    <dgm:pt modelId="{60D7C6D6-6223-4488-8B1D-517ABA3B4F89}" type="pres">
      <dgm:prSet presAssocID="{E08E63C5-58C5-44BB-9050-3F556114F513}" presName="bgRect" presStyleLbl="bgShp" presStyleIdx="4" presStyleCnt="9"/>
      <dgm:spPr>
        <a:xfrm>
          <a:off x="0" y="2720663"/>
          <a:ext cx="6791323" cy="543548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15B64F38-B447-453E-A28D-7E26E75A42D0}" type="pres">
      <dgm:prSet presAssocID="{E08E63C5-58C5-44BB-9050-3F556114F513}" presName="iconRect" presStyleLbl="node1" presStyleIdx="4" presStyleCnt="9"/>
      <dgm:spPr>
        <a:xfrm>
          <a:off x="164423" y="2842961"/>
          <a:ext cx="298951" cy="298951"/>
        </a:xfrm>
        <a:prstGeom prst="rect">
          <a:avLst/>
        </a:prstGeom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FFFFFF">
              <a:alpha val="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6873DC4A-E765-4E21-A0C5-9ABB7758DD8E}" type="pres">
      <dgm:prSet presAssocID="{E08E63C5-58C5-44BB-9050-3F556114F513}" presName="spaceRect" presStyleCnt="0"/>
      <dgm:spPr/>
    </dgm:pt>
    <dgm:pt modelId="{6CF81E7B-1083-4C72-ACB9-230C2E13646D}" type="pres">
      <dgm:prSet presAssocID="{E08E63C5-58C5-44BB-9050-3F556114F513}" presName="parTx" presStyleLbl="revTx" presStyleIdx="4" presStyleCnt="9">
        <dgm:presLayoutVars>
          <dgm:chMax val="0"/>
          <dgm:chPref val="0"/>
        </dgm:presLayoutVars>
      </dgm:prSet>
      <dgm:spPr/>
    </dgm:pt>
    <dgm:pt modelId="{AC073EEA-C079-4BD2-861E-B547DBE71C10}" type="pres">
      <dgm:prSet presAssocID="{D1A02333-2175-41DD-875A-C801AB77933A}" presName="sibTrans" presStyleCnt="0"/>
      <dgm:spPr/>
    </dgm:pt>
    <dgm:pt modelId="{10AF7B6D-F747-47F4-AA0A-FC0782CA5FC5}" type="pres">
      <dgm:prSet presAssocID="{BE89F15D-ECA8-43F2-BE66-85FA823164E6}" presName="compNode" presStyleCnt="0"/>
      <dgm:spPr/>
    </dgm:pt>
    <dgm:pt modelId="{E16BC955-8123-4C3C-92A8-60F2C70EABF7}" type="pres">
      <dgm:prSet presAssocID="{BE89F15D-ECA8-43F2-BE66-85FA823164E6}" presName="bgRect" presStyleLbl="bgShp" presStyleIdx="5" presStyleCnt="9"/>
      <dgm:spPr>
        <a:xfrm>
          <a:off x="0" y="5157973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6" action="ppaction://hlinksldjump"/>
          </dgm14:cNvPr>
        </a:ext>
      </dgm:extLst>
    </dgm:pt>
    <dgm:pt modelId="{DE7E51FC-39DD-4403-A1E1-B24F65961099}" type="pres">
      <dgm:prSet presAssocID="{BE89F15D-ECA8-43F2-BE66-85FA823164E6}" presName="iconRect" presStyleLbl="node1" presStyleIdx="5" presStyleCnt="9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6 avec un remplissage uni"/>
        </a:ext>
      </dgm:extLst>
    </dgm:pt>
    <dgm:pt modelId="{DA88BFFF-8093-4BA9-9D21-E143B203EE88}" type="pres">
      <dgm:prSet presAssocID="{BE89F15D-ECA8-43F2-BE66-85FA823164E6}" presName="spaceRect" presStyleCnt="0"/>
      <dgm:spPr/>
    </dgm:pt>
    <dgm:pt modelId="{E95C0A03-0071-4EF4-87A9-BFB6CC7075E7}" type="pres">
      <dgm:prSet presAssocID="{BE89F15D-ECA8-43F2-BE66-85FA823164E6}" presName="parTx" presStyleLbl="revTx" presStyleIdx="5" presStyleCnt="9">
        <dgm:presLayoutVars>
          <dgm:chMax val="0"/>
          <dgm:chPref val="0"/>
        </dgm:presLayoutVars>
      </dgm:prSet>
      <dgm:spPr>
        <a:xfrm>
          <a:off x="627798" y="3400098"/>
          <a:ext cx="6163524" cy="543548"/>
        </a:xfrm>
        <a:prstGeom prst="rect">
          <a:avLst/>
        </a:prstGeom>
      </dgm:spPr>
    </dgm:pt>
    <dgm:pt modelId="{C8EA0842-FFE1-4373-B4CF-5F51727618C6}" type="pres">
      <dgm:prSet presAssocID="{0D3160C9-15E4-4D00-9F50-1F11485D0FCA}" presName="sibTrans" presStyleCnt="0"/>
      <dgm:spPr/>
    </dgm:pt>
    <dgm:pt modelId="{5CFC19BF-0B92-4B73-AEE6-CB18E264665D}" type="pres">
      <dgm:prSet presAssocID="{7922A7B8-7623-48A4-9249-002D52DD543D}" presName="compNode" presStyleCnt="0"/>
      <dgm:spPr/>
    </dgm:pt>
    <dgm:pt modelId="{DA3B2DF8-A0BC-422F-BDA9-003C9161E138}" type="pres">
      <dgm:prSet presAssocID="{7922A7B8-7623-48A4-9249-002D52DD543D}" presName="bgRect" presStyleLbl="bgShp" presStyleIdx="6" presStyleCnt="9"/>
      <dgm:spPr>
        <a:xfrm>
          <a:off x="0" y="4079533"/>
          <a:ext cx="6791323" cy="543548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9" action="ppaction://hlinksldjump"/>
          </dgm14:cNvPr>
        </a:ext>
      </dgm:extLst>
    </dgm:pt>
    <dgm:pt modelId="{B47030AB-86A6-49BA-ADFB-B2EB7E7FDC60}" type="pres">
      <dgm:prSet presAssocID="{7922A7B8-7623-48A4-9249-002D52DD543D}" presName="iconRect" presStyleLbl="node1" presStyleIdx="6" presStyleCnt="9"/>
      <dgm:spPr>
        <a:blipFill>
          <a:blip xmlns:r="http://schemas.openxmlformats.org/officeDocument/2006/relationships"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7 avec un remplissage uni"/>
        </a:ext>
      </dgm:extLst>
    </dgm:pt>
    <dgm:pt modelId="{EB27C919-5DD2-4951-831F-EC4CE11335D3}" type="pres">
      <dgm:prSet presAssocID="{7922A7B8-7623-48A4-9249-002D52DD543D}" presName="spaceRect" presStyleCnt="0"/>
      <dgm:spPr/>
    </dgm:pt>
    <dgm:pt modelId="{2A18941D-1DC7-47D2-8C20-E3D0141BC971}" type="pres">
      <dgm:prSet presAssocID="{7922A7B8-7623-48A4-9249-002D52DD543D}" presName="parTx" presStyleLbl="revTx" presStyleIdx="6" presStyleCnt="9">
        <dgm:presLayoutVars>
          <dgm:chMax val="0"/>
          <dgm:chPref val="0"/>
        </dgm:presLayoutVars>
      </dgm:prSet>
      <dgm:spPr/>
    </dgm:pt>
    <dgm:pt modelId="{154BDAEE-DA6F-44BC-ABF1-7773A3757943}" type="pres">
      <dgm:prSet presAssocID="{78D2C48B-F228-4AB0-B6F5-E8099DE9CD8D}" presName="sibTrans" presStyleCnt="0"/>
      <dgm:spPr/>
    </dgm:pt>
    <dgm:pt modelId="{07792678-45F1-4C37-BF40-110F2D5D8074}" type="pres">
      <dgm:prSet presAssocID="{798D9141-7F15-47E1-94D5-DFEA2074D346}" presName="compNode" presStyleCnt="0"/>
      <dgm:spPr/>
    </dgm:pt>
    <dgm:pt modelId="{4EE63702-9393-451B-9735-3C470B02FA90}" type="pres">
      <dgm:prSet presAssocID="{798D9141-7F15-47E1-94D5-DFEA2074D346}" presName="bgRect" presStyleLbl="bgShp" presStyleIdx="7" presStyleCnt="9"/>
      <dgm:spPr>
        <a:xfrm>
          <a:off x="0" y="4758969"/>
          <a:ext cx="6791323" cy="543548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2" action="ppaction://hlinksldjump"/>
          </dgm14:cNvPr>
        </a:ext>
      </dgm:extLst>
    </dgm:pt>
    <dgm:pt modelId="{C0727D4B-DA14-42A7-BEBE-B451773235B0}" type="pres">
      <dgm:prSet presAssocID="{798D9141-7F15-47E1-94D5-DFEA2074D346}" presName="iconRect" presStyleLbl="node1" presStyleIdx="7" presStyleCnt="9"/>
      <dgm:spPr>
        <a:blipFill>
          <a:blip xmlns:r="http://schemas.openxmlformats.org/officeDocument/2006/relationships"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8 avec un remplissage uni"/>
        </a:ext>
      </dgm:extLst>
    </dgm:pt>
    <dgm:pt modelId="{3301DAD6-1803-463C-838B-1602E740B9C0}" type="pres">
      <dgm:prSet presAssocID="{798D9141-7F15-47E1-94D5-DFEA2074D346}" presName="spaceRect" presStyleCnt="0"/>
      <dgm:spPr/>
    </dgm:pt>
    <dgm:pt modelId="{B0EE7E5A-CB67-4E8F-9B5F-3F462F6EA8F9}" type="pres">
      <dgm:prSet presAssocID="{798D9141-7F15-47E1-94D5-DFEA2074D346}" presName="parTx" presStyleLbl="revTx" presStyleIdx="7" presStyleCnt="9">
        <dgm:presLayoutVars>
          <dgm:chMax val="0"/>
          <dgm:chPref val="0"/>
        </dgm:presLayoutVars>
      </dgm:prSet>
      <dgm:spPr/>
    </dgm:pt>
    <dgm:pt modelId="{E810898C-9CA8-4AA3-B868-F7C76395925C}" type="pres">
      <dgm:prSet presAssocID="{D98AD3AA-B45B-49B6-BD27-313DE6BAEEFB}" presName="sibTrans" presStyleCnt="0"/>
      <dgm:spPr/>
    </dgm:pt>
    <dgm:pt modelId="{381B31F7-0E5F-488E-9E98-096551AA2740}" type="pres">
      <dgm:prSet presAssocID="{78D121AD-B1DD-4B99-A991-A93744F74334}" presName="compNode" presStyleCnt="0"/>
      <dgm:spPr/>
    </dgm:pt>
    <dgm:pt modelId="{29F1D476-188D-4A36-91C5-9717E6D0DA93}" type="pres">
      <dgm:prSet presAssocID="{78D121AD-B1DD-4B99-A991-A93744F74334}" presName="bgRect" presStyleLbl="bgShp" presStyleIdx="8" presStyleCnt="9"/>
      <dgm:spPr>
        <a:xfrm>
          <a:off x="0" y="5438404"/>
          <a:ext cx="6791323" cy="543548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5" action="ppaction://hlinksldjump"/>
          </dgm14:cNvPr>
        </a:ext>
      </dgm:extLst>
    </dgm:pt>
    <dgm:pt modelId="{8AD9A783-7A0C-42D7-B058-E0882325D246}" type="pres">
      <dgm:prSet presAssocID="{78D121AD-B1DD-4B99-A991-A93744F74334}" presName="iconRect" presStyleLbl="node1" presStyleIdx="8" presStyleCnt="9"/>
      <dgm:spPr>
        <a:blipFill>
          <a:blip xmlns:r="http://schemas.openxmlformats.org/officeDocument/2006/relationships"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9 avec un remplissage uni"/>
        </a:ext>
      </dgm:extLst>
    </dgm:pt>
    <dgm:pt modelId="{2410E8DA-E4E1-4988-9133-74173933BBFA}" type="pres">
      <dgm:prSet presAssocID="{78D121AD-B1DD-4B99-A991-A93744F74334}" presName="spaceRect" presStyleCnt="0"/>
      <dgm:spPr/>
    </dgm:pt>
    <dgm:pt modelId="{CB5B56D7-71D8-447D-99AA-19C957821930}" type="pres">
      <dgm:prSet presAssocID="{78D121AD-B1DD-4B99-A991-A93744F74334}" presName="parTx" presStyleLbl="revTx" presStyleIdx="8" presStyleCnt="9">
        <dgm:presLayoutVars>
          <dgm:chMax val="0"/>
          <dgm:chPref val="0"/>
        </dgm:presLayoutVars>
      </dgm:prSet>
      <dgm:spPr/>
    </dgm:pt>
  </dgm:ptLst>
  <dgm:cxnLst>
    <dgm:cxn modelId="{B414550B-9137-41D0-9A3B-EAB60A6494E4}" type="presOf" srcId="{E08E63C5-58C5-44BB-9050-3F556114F513}" destId="{6CF81E7B-1083-4C72-ACB9-230C2E13646D}" srcOrd="0" destOrd="0" presId="urn:microsoft.com/office/officeart/2018/2/layout/IconVerticalSolidList#1"/>
    <dgm:cxn modelId="{024B121E-3EE5-42C9-97D1-5E0D27C29DC3}" srcId="{162F69A6-0780-49EA-A6A8-3965C12489B2}" destId="{419DF63C-9792-4EF5-9125-1EEF4D07C33F}" srcOrd="2" destOrd="0" parTransId="{2B95E8EF-82FE-4F54-970D-D55C9AD8EC00}" sibTransId="{EA8773AB-BB82-4BF6-944E-80CD2086CE93}"/>
    <dgm:cxn modelId="{CFCD0D3A-78F8-4B85-A52A-34C1555B2446}" srcId="{162F69A6-0780-49EA-A6A8-3965C12489B2}" destId="{798D9141-7F15-47E1-94D5-DFEA2074D346}" srcOrd="7" destOrd="0" parTransId="{55CBD601-7E6A-4A36-BBAC-1D772F0E21F4}" sibTransId="{D98AD3AA-B45B-49B6-BD27-313DE6BAEEFB}"/>
    <dgm:cxn modelId="{D7E7903A-483E-4876-8C77-EEB10661B95B}" type="presOf" srcId="{1B1E513F-BEB7-483A-8F12-A8210AEF19E9}" destId="{3CBA7321-E2AC-48FD-B351-CE3C9A4CE924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2648A4D-7D0D-48F5-96E4-BF8EC541B3A9}" type="presOf" srcId="{419DF63C-9792-4EF5-9125-1EEF4D07C33F}" destId="{8409F791-340A-4625-9294-3E680D66DB63}" srcOrd="0" destOrd="0" presId="urn:microsoft.com/office/officeart/2018/2/layout/IconVerticalSolidList#1"/>
    <dgm:cxn modelId="{7C0DC26D-002C-4824-9850-CABA2AB5A07F}" type="presOf" srcId="{BE89F15D-ECA8-43F2-BE66-85FA823164E6}" destId="{E95C0A03-0071-4EF4-87A9-BFB6CC7075E7}" srcOrd="0" destOrd="0" presId="urn:microsoft.com/office/officeart/2018/2/layout/IconVerticalSolidList#1"/>
    <dgm:cxn modelId="{5B8AFA8F-C9E6-43B0-9DF5-D3B0EA73D36B}" srcId="{162F69A6-0780-49EA-A6A8-3965C12489B2}" destId="{78D121AD-B1DD-4B99-A991-A93744F74334}" srcOrd="8" destOrd="0" parTransId="{40D4492C-B693-4E77-8432-E75FFA77D34E}" sibTransId="{5707D3B2-C2F7-4F90-B263-26CBB778D826}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437875B3-79B1-46B8-B452-44563D20C01C}" type="presOf" srcId="{798D9141-7F15-47E1-94D5-DFEA2074D346}" destId="{B0EE7E5A-CB67-4E8F-9B5F-3F462F6EA8F9}" srcOrd="0" destOrd="0" presId="urn:microsoft.com/office/officeart/2018/2/layout/IconVerticalSolidList#1"/>
    <dgm:cxn modelId="{4FAC34C8-35EA-4A84-BEED-3A9D65A22D80}" type="presOf" srcId="{7922A7B8-7623-48A4-9249-002D52DD543D}" destId="{2A18941D-1DC7-47D2-8C20-E3D0141BC971}" srcOrd="0" destOrd="0" presId="urn:microsoft.com/office/officeart/2018/2/layout/IconVerticalSolidList#1"/>
    <dgm:cxn modelId="{BF3A2ECC-69E8-445C-B297-AF3787CC42F7}" type="presOf" srcId="{78D121AD-B1DD-4B99-A991-A93744F74334}" destId="{CB5B56D7-71D8-447D-99AA-19C957821930}" srcOrd="0" destOrd="0" presId="urn:microsoft.com/office/officeart/2018/2/layout/IconVerticalSolidList#1"/>
    <dgm:cxn modelId="{9AC145D5-EC4F-4290-96BF-69B1BB7B9D3D}" srcId="{162F69A6-0780-49EA-A6A8-3965C12489B2}" destId="{E08E63C5-58C5-44BB-9050-3F556114F513}" srcOrd="4" destOrd="0" parTransId="{F4C960B9-86FE-4927-B0F1-57F50E886B32}" sibTransId="{D1A02333-2175-41DD-875A-C801AB77933A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5DAC6EE8-4640-48B1-AFF5-538691ED860D}" srcId="{162F69A6-0780-49EA-A6A8-3965C12489B2}" destId="{7922A7B8-7623-48A4-9249-002D52DD543D}" srcOrd="6" destOrd="0" parTransId="{C1540F05-63E2-4F45-A3FE-9B67A3DA875B}" sibTransId="{78D2C48B-F228-4AB0-B6F5-E8099DE9CD8D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9CD469EF-CF99-411A-B4B3-5B2C59AF684C}" srcId="{162F69A6-0780-49EA-A6A8-3965C12489B2}" destId="{1B1E513F-BEB7-483A-8F12-A8210AEF19E9}" srcOrd="3" destOrd="0" parTransId="{DB284026-3063-4705-B72C-ADE04469BE6D}" sibTransId="{D99C9B80-BA48-46B7-8B67-372E2AFD9E86}"/>
    <dgm:cxn modelId="{DECCA0FE-2659-4E05-9FA1-8CCD92FD725D}" srcId="{162F69A6-0780-49EA-A6A8-3965C12489B2}" destId="{BE89F15D-ECA8-43F2-BE66-85FA823164E6}" srcOrd="5" destOrd="0" parTransId="{71F3F1CB-1632-4DB5-8FD9-A003691A8E25}" sibTransId="{0D3160C9-15E4-4D00-9F50-1F11485D0FCA}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8C73B2A2-55AA-4BE8-A101-760B33AD8140}" type="presParOf" srcId="{05261D3E-3CC7-4C85-9E09-D67FC777908C}" destId="{CE46B6BD-FA9F-4C65-8E75-D8C24C71657B}" srcOrd="3" destOrd="0" presId="urn:microsoft.com/office/officeart/2018/2/layout/IconVerticalSolidList#1"/>
    <dgm:cxn modelId="{18BE3019-0E90-4C32-A988-157009864AD2}" type="presParOf" srcId="{05261D3E-3CC7-4C85-9E09-D67FC777908C}" destId="{B12160B6-4EC8-4B4D-A1B2-F7F5F2795F75}" srcOrd="4" destOrd="0" presId="urn:microsoft.com/office/officeart/2018/2/layout/IconVerticalSolidList#1"/>
    <dgm:cxn modelId="{2EEC68C7-29BF-4C02-91C1-17C5C78737B5}" type="presParOf" srcId="{B12160B6-4EC8-4B4D-A1B2-F7F5F2795F75}" destId="{DB8ABDAA-976A-4A84-A3C3-277080E19DCA}" srcOrd="0" destOrd="0" presId="urn:microsoft.com/office/officeart/2018/2/layout/IconVerticalSolidList#1"/>
    <dgm:cxn modelId="{F1D89C2A-76D1-4569-963D-1C92D0A16E1C}" type="presParOf" srcId="{B12160B6-4EC8-4B4D-A1B2-F7F5F2795F75}" destId="{D335376E-740A-4A47-BC5B-3381DE731CE0}" srcOrd="1" destOrd="0" presId="urn:microsoft.com/office/officeart/2018/2/layout/IconVerticalSolidList#1"/>
    <dgm:cxn modelId="{4E76AE4D-E418-463B-994D-6DDD4BE738C0}" type="presParOf" srcId="{B12160B6-4EC8-4B4D-A1B2-F7F5F2795F75}" destId="{BCDE90E0-E45B-4C79-BE60-A53702208276}" srcOrd="2" destOrd="0" presId="urn:microsoft.com/office/officeart/2018/2/layout/IconVerticalSolidList#1"/>
    <dgm:cxn modelId="{A3104C94-C425-4DC0-8A01-7FDFF0F35AAA}" type="presParOf" srcId="{B12160B6-4EC8-4B4D-A1B2-F7F5F2795F75}" destId="{8409F791-340A-4625-9294-3E680D66DB63}" srcOrd="3" destOrd="0" presId="urn:microsoft.com/office/officeart/2018/2/layout/IconVerticalSolidList#1"/>
    <dgm:cxn modelId="{605473B3-8AA5-4EE0-BFBA-3AB749038A35}" type="presParOf" srcId="{05261D3E-3CC7-4C85-9E09-D67FC777908C}" destId="{D4892BA4-47FA-499C-84FA-3A971E9AFE41}" srcOrd="5" destOrd="0" presId="urn:microsoft.com/office/officeart/2018/2/layout/IconVerticalSolidList#1"/>
    <dgm:cxn modelId="{CC9F31C5-774B-4FC3-9646-7E0EFDB54727}" type="presParOf" srcId="{05261D3E-3CC7-4C85-9E09-D67FC777908C}" destId="{390D1410-0CB7-44D5-903C-C35615DE86E1}" srcOrd="6" destOrd="0" presId="urn:microsoft.com/office/officeart/2018/2/layout/IconVerticalSolidList#1"/>
    <dgm:cxn modelId="{34A9E1BF-6D83-4701-9E7B-CBCD8074AEAA}" type="presParOf" srcId="{390D1410-0CB7-44D5-903C-C35615DE86E1}" destId="{C2FCE80A-DCA0-4D7F-8F72-19CB2337E588}" srcOrd="0" destOrd="0" presId="urn:microsoft.com/office/officeart/2018/2/layout/IconVerticalSolidList#1"/>
    <dgm:cxn modelId="{2682A58B-536A-49D1-A507-E48E245F1609}" type="presParOf" srcId="{390D1410-0CB7-44D5-903C-C35615DE86E1}" destId="{1B0B9210-632F-4BB5-B140-1FA20D3CF123}" srcOrd="1" destOrd="0" presId="urn:microsoft.com/office/officeart/2018/2/layout/IconVerticalSolidList#1"/>
    <dgm:cxn modelId="{59D669F7-8B16-4888-95F6-5986C0AFE631}" type="presParOf" srcId="{390D1410-0CB7-44D5-903C-C35615DE86E1}" destId="{E9B85894-F3EF-4216-9DD4-962DCF409217}" srcOrd="2" destOrd="0" presId="urn:microsoft.com/office/officeart/2018/2/layout/IconVerticalSolidList#1"/>
    <dgm:cxn modelId="{BD8D7B70-D5A5-475A-9EAE-2DF74A65E7A7}" type="presParOf" srcId="{390D1410-0CB7-44D5-903C-C35615DE86E1}" destId="{3CBA7321-E2AC-48FD-B351-CE3C9A4CE924}" srcOrd="3" destOrd="0" presId="urn:microsoft.com/office/officeart/2018/2/layout/IconVerticalSolidList#1"/>
    <dgm:cxn modelId="{C584D29C-19F6-451D-B2E8-AF7B882672FF}" type="presParOf" srcId="{05261D3E-3CC7-4C85-9E09-D67FC777908C}" destId="{B1606C43-4F0A-4908-B813-45DD7BE5714F}" srcOrd="7" destOrd="0" presId="urn:microsoft.com/office/officeart/2018/2/layout/IconVerticalSolidList#1"/>
    <dgm:cxn modelId="{232D145A-A541-445B-BF14-5E40AB969E6E}" type="presParOf" srcId="{05261D3E-3CC7-4C85-9E09-D67FC777908C}" destId="{08BC51D2-6CBF-4888-91D3-9A0FC4F0189F}" srcOrd="8" destOrd="0" presId="urn:microsoft.com/office/officeart/2018/2/layout/IconVerticalSolidList#1"/>
    <dgm:cxn modelId="{E88AE1C2-81EF-4D39-B5D8-BE21AE302219}" type="presParOf" srcId="{08BC51D2-6CBF-4888-91D3-9A0FC4F0189F}" destId="{60D7C6D6-6223-4488-8B1D-517ABA3B4F89}" srcOrd="0" destOrd="0" presId="urn:microsoft.com/office/officeart/2018/2/layout/IconVerticalSolidList#1"/>
    <dgm:cxn modelId="{144328A3-D773-4925-902E-B99EF34D2D1B}" type="presParOf" srcId="{08BC51D2-6CBF-4888-91D3-9A0FC4F0189F}" destId="{15B64F38-B447-453E-A28D-7E26E75A42D0}" srcOrd="1" destOrd="0" presId="urn:microsoft.com/office/officeart/2018/2/layout/IconVerticalSolidList#1"/>
    <dgm:cxn modelId="{1BAD2F20-5390-4B4C-98B1-164ED3C656F4}" type="presParOf" srcId="{08BC51D2-6CBF-4888-91D3-9A0FC4F0189F}" destId="{6873DC4A-E765-4E21-A0C5-9ABB7758DD8E}" srcOrd="2" destOrd="0" presId="urn:microsoft.com/office/officeart/2018/2/layout/IconVerticalSolidList#1"/>
    <dgm:cxn modelId="{D85781E6-CB27-4AAD-8D89-8A8623B65C9F}" type="presParOf" srcId="{08BC51D2-6CBF-4888-91D3-9A0FC4F0189F}" destId="{6CF81E7B-1083-4C72-ACB9-230C2E13646D}" srcOrd="3" destOrd="0" presId="urn:microsoft.com/office/officeart/2018/2/layout/IconVerticalSolidList#1"/>
    <dgm:cxn modelId="{0A9C971D-43DA-40EE-B708-F8163224D858}" type="presParOf" srcId="{05261D3E-3CC7-4C85-9E09-D67FC777908C}" destId="{AC073EEA-C079-4BD2-861E-B547DBE71C10}" srcOrd="9" destOrd="0" presId="urn:microsoft.com/office/officeart/2018/2/layout/IconVerticalSolidList#1"/>
    <dgm:cxn modelId="{883022A2-8083-4584-8EBA-E37DB0B619D8}" type="presParOf" srcId="{05261D3E-3CC7-4C85-9E09-D67FC777908C}" destId="{10AF7B6D-F747-47F4-AA0A-FC0782CA5FC5}" srcOrd="10" destOrd="0" presId="urn:microsoft.com/office/officeart/2018/2/layout/IconVerticalSolidList#1"/>
    <dgm:cxn modelId="{90D2D854-ED65-4FA4-ADCF-89A563D830DE}" type="presParOf" srcId="{10AF7B6D-F747-47F4-AA0A-FC0782CA5FC5}" destId="{E16BC955-8123-4C3C-92A8-60F2C70EABF7}" srcOrd="0" destOrd="0" presId="urn:microsoft.com/office/officeart/2018/2/layout/IconVerticalSolidList#1"/>
    <dgm:cxn modelId="{B2E257A6-DEFF-4D91-9B7C-6BB9E4538B32}" type="presParOf" srcId="{10AF7B6D-F747-47F4-AA0A-FC0782CA5FC5}" destId="{DE7E51FC-39DD-4403-A1E1-B24F65961099}" srcOrd="1" destOrd="0" presId="urn:microsoft.com/office/officeart/2018/2/layout/IconVerticalSolidList#1"/>
    <dgm:cxn modelId="{A5D079AF-1F03-4742-9302-4F899799B01C}" type="presParOf" srcId="{10AF7B6D-F747-47F4-AA0A-FC0782CA5FC5}" destId="{DA88BFFF-8093-4BA9-9D21-E143B203EE88}" srcOrd="2" destOrd="0" presId="urn:microsoft.com/office/officeart/2018/2/layout/IconVerticalSolidList#1"/>
    <dgm:cxn modelId="{CA430E3A-5573-4012-A504-3D78D9F07214}" type="presParOf" srcId="{10AF7B6D-F747-47F4-AA0A-FC0782CA5FC5}" destId="{E95C0A03-0071-4EF4-87A9-BFB6CC7075E7}" srcOrd="3" destOrd="0" presId="urn:microsoft.com/office/officeart/2018/2/layout/IconVerticalSolidList#1"/>
    <dgm:cxn modelId="{51A1207C-A82A-43E0-80B0-E69A979F7D21}" type="presParOf" srcId="{05261D3E-3CC7-4C85-9E09-D67FC777908C}" destId="{C8EA0842-FFE1-4373-B4CF-5F51727618C6}" srcOrd="11" destOrd="0" presId="urn:microsoft.com/office/officeart/2018/2/layout/IconVerticalSolidList#1"/>
    <dgm:cxn modelId="{4EF0A4B5-AE23-459D-B385-19D62F67F6B5}" type="presParOf" srcId="{05261D3E-3CC7-4C85-9E09-D67FC777908C}" destId="{5CFC19BF-0B92-4B73-AEE6-CB18E264665D}" srcOrd="12" destOrd="0" presId="urn:microsoft.com/office/officeart/2018/2/layout/IconVerticalSolidList#1"/>
    <dgm:cxn modelId="{C6111B66-5EBB-4285-837E-3037FFE6153C}" type="presParOf" srcId="{5CFC19BF-0B92-4B73-AEE6-CB18E264665D}" destId="{DA3B2DF8-A0BC-422F-BDA9-003C9161E138}" srcOrd="0" destOrd="0" presId="urn:microsoft.com/office/officeart/2018/2/layout/IconVerticalSolidList#1"/>
    <dgm:cxn modelId="{8B5C8054-D1F9-45B8-9640-37BBB5E19A3B}" type="presParOf" srcId="{5CFC19BF-0B92-4B73-AEE6-CB18E264665D}" destId="{B47030AB-86A6-49BA-ADFB-B2EB7E7FDC60}" srcOrd="1" destOrd="0" presId="urn:microsoft.com/office/officeart/2018/2/layout/IconVerticalSolidList#1"/>
    <dgm:cxn modelId="{F509C4B1-BF6E-4D3A-8D02-42208DE50B80}" type="presParOf" srcId="{5CFC19BF-0B92-4B73-AEE6-CB18E264665D}" destId="{EB27C919-5DD2-4951-831F-EC4CE11335D3}" srcOrd="2" destOrd="0" presId="urn:microsoft.com/office/officeart/2018/2/layout/IconVerticalSolidList#1"/>
    <dgm:cxn modelId="{B88664BA-42B0-4BB0-858E-B4468F9244C9}" type="presParOf" srcId="{5CFC19BF-0B92-4B73-AEE6-CB18E264665D}" destId="{2A18941D-1DC7-47D2-8C20-E3D0141BC971}" srcOrd="3" destOrd="0" presId="urn:microsoft.com/office/officeart/2018/2/layout/IconVerticalSolidList#1"/>
    <dgm:cxn modelId="{97997ABE-E320-4E92-9664-3E3ACB7BBBB9}" type="presParOf" srcId="{05261D3E-3CC7-4C85-9E09-D67FC777908C}" destId="{154BDAEE-DA6F-44BC-ABF1-7773A3757943}" srcOrd="13" destOrd="0" presId="urn:microsoft.com/office/officeart/2018/2/layout/IconVerticalSolidList#1"/>
    <dgm:cxn modelId="{A48DE042-3381-4E97-8748-58D40782DB12}" type="presParOf" srcId="{05261D3E-3CC7-4C85-9E09-D67FC777908C}" destId="{07792678-45F1-4C37-BF40-110F2D5D8074}" srcOrd="14" destOrd="0" presId="urn:microsoft.com/office/officeart/2018/2/layout/IconVerticalSolidList#1"/>
    <dgm:cxn modelId="{48FE85E6-DC16-45EC-8DD1-0ADBF340511B}" type="presParOf" srcId="{07792678-45F1-4C37-BF40-110F2D5D8074}" destId="{4EE63702-9393-451B-9735-3C470B02FA90}" srcOrd="0" destOrd="0" presId="urn:microsoft.com/office/officeart/2018/2/layout/IconVerticalSolidList#1"/>
    <dgm:cxn modelId="{7F641CC4-51AF-49E7-B3B2-137F4596F75B}" type="presParOf" srcId="{07792678-45F1-4C37-BF40-110F2D5D8074}" destId="{C0727D4B-DA14-42A7-BEBE-B451773235B0}" srcOrd="1" destOrd="0" presId="urn:microsoft.com/office/officeart/2018/2/layout/IconVerticalSolidList#1"/>
    <dgm:cxn modelId="{98B488D8-475F-496B-BB15-D79E31311528}" type="presParOf" srcId="{07792678-45F1-4C37-BF40-110F2D5D8074}" destId="{3301DAD6-1803-463C-838B-1602E740B9C0}" srcOrd="2" destOrd="0" presId="urn:microsoft.com/office/officeart/2018/2/layout/IconVerticalSolidList#1"/>
    <dgm:cxn modelId="{91785949-35F2-49AE-AEC2-E69BD9622F02}" type="presParOf" srcId="{07792678-45F1-4C37-BF40-110F2D5D8074}" destId="{B0EE7E5A-CB67-4E8F-9B5F-3F462F6EA8F9}" srcOrd="3" destOrd="0" presId="urn:microsoft.com/office/officeart/2018/2/layout/IconVerticalSolidList#1"/>
    <dgm:cxn modelId="{8E3AB91C-EC13-4B17-9777-B69957759351}" type="presParOf" srcId="{05261D3E-3CC7-4C85-9E09-D67FC777908C}" destId="{E810898C-9CA8-4AA3-B868-F7C76395925C}" srcOrd="15" destOrd="0" presId="urn:microsoft.com/office/officeart/2018/2/layout/IconVerticalSolidList#1"/>
    <dgm:cxn modelId="{A5FA3003-205A-418C-883C-3942952F979B}" type="presParOf" srcId="{05261D3E-3CC7-4C85-9E09-D67FC777908C}" destId="{381B31F7-0E5F-488E-9E98-096551AA2740}" srcOrd="16" destOrd="0" presId="urn:microsoft.com/office/officeart/2018/2/layout/IconVerticalSolidList#1"/>
    <dgm:cxn modelId="{BECD5BF2-5850-469F-B0BE-09C9D8E8876A}" type="presParOf" srcId="{381B31F7-0E5F-488E-9E98-096551AA2740}" destId="{29F1D476-188D-4A36-91C5-9717E6D0DA93}" srcOrd="0" destOrd="0" presId="urn:microsoft.com/office/officeart/2018/2/layout/IconVerticalSolidList#1"/>
    <dgm:cxn modelId="{38A48CD8-EA40-4B54-8216-56F75BB884FF}" type="presParOf" srcId="{381B31F7-0E5F-488E-9E98-096551AA2740}" destId="{8AD9A783-7A0C-42D7-B058-E0882325D246}" srcOrd="1" destOrd="0" presId="urn:microsoft.com/office/officeart/2018/2/layout/IconVerticalSolidList#1"/>
    <dgm:cxn modelId="{D7F25E95-591F-49B5-A9C6-1AB5BF2F4E02}" type="presParOf" srcId="{381B31F7-0E5F-488E-9E98-096551AA2740}" destId="{2410E8DA-E4E1-4988-9133-74173933BBFA}" srcOrd="2" destOrd="0" presId="urn:microsoft.com/office/officeart/2018/2/layout/IconVerticalSolidList#1"/>
    <dgm:cxn modelId="{85CFFE40-CB8C-4086-A6DE-688A15617BB2}" type="presParOf" srcId="{381B31F7-0E5F-488E-9E98-096551AA2740}" destId="{CB5B56D7-71D8-447D-99AA-19C957821930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2922"/>
          <a:ext cx="6791323" cy="543548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164423" y="125220"/>
          <a:ext cx="298951" cy="29895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627798" y="2922"/>
          <a:ext cx="6163524" cy="5435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526" tIns="57526" rIns="57526" bIns="57526" numCol="1" spcCol="1270" rtlCol="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Extraire l’année à partir d’une date</a:t>
          </a:r>
        </a:p>
      </dsp:txBody>
      <dsp:txXfrm>
        <a:off x="627798" y="2922"/>
        <a:ext cx="6163524" cy="543548"/>
      </dsp:txXfrm>
    </dsp:sp>
    <dsp:sp modelId="{FA3369E0-5B38-4FDD-A9F5-22B9810A03F7}">
      <dsp:nvSpPr>
        <dsp:cNvPr id="0" name=""/>
        <dsp:cNvSpPr/>
      </dsp:nvSpPr>
      <dsp:spPr>
        <a:xfrm>
          <a:off x="0" y="682357"/>
          <a:ext cx="6791323" cy="543548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164423" y="804655"/>
          <a:ext cx="298951" cy="29895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627798" y="682357"/>
          <a:ext cx="6163524" cy="5435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526" tIns="57526" rIns="57526" bIns="57526" numCol="1" spcCol="1270" rtlCol="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Extraire le numéro de mois à partir d’une date</a:t>
          </a:r>
        </a:p>
      </dsp:txBody>
      <dsp:txXfrm>
        <a:off x="627798" y="682357"/>
        <a:ext cx="6163524" cy="543548"/>
      </dsp:txXfrm>
    </dsp:sp>
    <dsp:sp modelId="{DB8ABDAA-976A-4A84-A3C3-277080E19DCA}">
      <dsp:nvSpPr>
        <dsp:cNvPr id="0" name=""/>
        <dsp:cNvSpPr/>
      </dsp:nvSpPr>
      <dsp:spPr>
        <a:xfrm>
          <a:off x="0" y="1361792"/>
          <a:ext cx="6791323" cy="543548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35376E-740A-4A47-BC5B-3381DE731CE0}">
      <dsp:nvSpPr>
        <dsp:cNvPr id="0" name=""/>
        <dsp:cNvSpPr/>
      </dsp:nvSpPr>
      <dsp:spPr>
        <a:xfrm>
          <a:off x="164423" y="1484091"/>
          <a:ext cx="298951" cy="29895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09F791-340A-4625-9294-3E680D66DB63}">
      <dsp:nvSpPr>
        <dsp:cNvPr id="0" name=""/>
        <dsp:cNvSpPr/>
      </dsp:nvSpPr>
      <dsp:spPr>
        <a:xfrm>
          <a:off x="627798" y="1361792"/>
          <a:ext cx="6163524" cy="5435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526" tIns="57526" rIns="57526" bIns="57526" numCol="1" spcCol="1270" rtlCol="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Extraire le numéro de journée à partir d’une date</a:t>
          </a:r>
        </a:p>
      </dsp:txBody>
      <dsp:txXfrm>
        <a:off x="627798" y="1361792"/>
        <a:ext cx="6163524" cy="543548"/>
      </dsp:txXfrm>
    </dsp:sp>
    <dsp:sp modelId="{C2FCE80A-DCA0-4D7F-8F72-19CB2337E588}">
      <dsp:nvSpPr>
        <dsp:cNvPr id="0" name=""/>
        <dsp:cNvSpPr/>
      </dsp:nvSpPr>
      <dsp:spPr>
        <a:xfrm>
          <a:off x="0" y="2041228"/>
          <a:ext cx="6791323" cy="543548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0B9210-632F-4BB5-B140-1FA20D3CF123}">
      <dsp:nvSpPr>
        <dsp:cNvPr id="0" name=""/>
        <dsp:cNvSpPr/>
      </dsp:nvSpPr>
      <dsp:spPr>
        <a:xfrm>
          <a:off x="164423" y="2163526"/>
          <a:ext cx="298951" cy="29895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BA7321-E2AC-48FD-B351-CE3C9A4CE924}">
      <dsp:nvSpPr>
        <dsp:cNvPr id="0" name=""/>
        <dsp:cNvSpPr/>
      </dsp:nvSpPr>
      <dsp:spPr>
        <a:xfrm>
          <a:off x="627798" y="2041228"/>
          <a:ext cx="6163524" cy="5435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526" tIns="57526" rIns="57526" bIns="57526" numCol="1" spcCol="1270" rtlCol="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Construire une date avec le contenu de plusieurs cellules</a:t>
          </a:r>
        </a:p>
      </dsp:txBody>
      <dsp:txXfrm>
        <a:off x="627798" y="2041228"/>
        <a:ext cx="6163524" cy="543548"/>
      </dsp:txXfrm>
    </dsp:sp>
    <dsp:sp modelId="{60D7C6D6-6223-4488-8B1D-517ABA3B4F89}">
      <dsp:nvSpPr>
        <dsp:cNvPr id="0" name=""/>
        <dsp:cNvSpPr/>
      </dsp:nvSpPr>
      <dsp:spPr>
        <a:xfrm>
          <a:off x="0" y="2720663"/>
          <a:ext cx="6791323" cy="543548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B64F38-B447-453E-A28D-7E26E75A42D0}">
      <dsp:nvSpPr>
        <dsp:cNvPr id="0" name=""/>
        <dsp:cNvSpPr/>
      </dsp:nvSpPr>
      <dsp:spPr>
        <a:xfrm>
          <a:off x="164423" y="2842961"/>
          <a:ext cx="298951" cy="29895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FFFFFF">
              <a:alpha val="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F81E7B-1083-4C72-ACB9-230C2E13646D}">
      <dsp:nvSpPr>
        <dsp:cNvPr id="0" name=""/>
        <dsp:cNvSpPr/>
      </dsp:nvSpPr>
      <dsp:spPr>
        <a:xfrm>
          <a:off x="627798" y="2720663"/>
          <a:ext cx="6163524" cy="5435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526" tIns="57526" rIns="57526" bIns="57526" numCol="1" spcCol="1270" rtlCol="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Calculer la date de fin de mois</a:t>
          </a:r>
        </a:p>
      </dsp:txBody>
      <dsp:txXfrm>
        <a:off x="627798" y="2720663"/>
        <a:ext cx="6163524" cy="543548"/>
      </dsp:txXfrm>
    </dsp:sp>
    <dsp:sp modelId="{E16BC955-8123-4C3C-92A8-60F2C70EABF7}">
      <dsp:nvSpPr>
        <dsp:cNvPr id="0" name=""/>
        <dsp:cNvSpPr/>
      </dsp:nvSpPr>
      <dsp:spPr>
        <a:xfrm>
          <a:off x="0" y="3400098"/>
          <a:ext cx="6791323" cy="543548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7E51FC-39DD-4403-A1E1-B24F65961099}">
      <dsp:nvSpPr>
        <dsp:cNvPr id="0" name=""/>
        <dsp:cNvSpPr/>
      </dsp:nvSpPr>
      <dsp:spPr>
        <a:xfrm>
          <a:off x="164423" y="3522397"/>
          <a:ext cx="298951" cy="298951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5C0A03-0071-4EF4-87A9-BFB6CC7075E7}">
      <dsp:nvSpPr>
        <dsp:cNvPr id="0" name=""/>
        <dsp:cNvSpPr/>
      </dsp:nvSpPr>
      <dsp:spPr>
        <a:xfrm>
          <a:off x="627798" y="3400098"/>
          <a:ext cx="6163524" cy="5435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526" tIns="57526" rIns="57526" bIns="57526" numCol="1" spcCol="1270" rtlCol="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Décaler une date en fonction d’un nombre de mois</a:t>
          </a:r>
        </a:p>
      </dsp:txBody>
      <dsp:txXfrm>
        <a:off x="627798" y="3400098"/>
        <a:ext cx="6163524" cy="543548"/>
      </dsp:txXfrm>
    </dsp:sp>
    <dsp:sp modelId="{DA3B2DF8-A0BC-422F-BDA9-003C9161E138}">
      <dsp:nvSpPr>
        <dsp:cNvPr id="0" name=""/>
        <dsp:cNvSpPr/>
      </dsp:nvSpPr>
      <dsp:spPr>
        <a:xfrm>
          <a:off x="0" y="4079533"/>
          <a:ext cx="6791323" cy="543548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7030AB-86A6-49BA-ADFB-B2EB7E7FDC60}">
      <dsp:nvSpPr>
        <dsp:cNvPr id="0" name=""/>
        <dsp:cNvSpPr/>
      </dsp:nvSpPr>
      <dsp:spPr>
        <a:xfrm>
          <a:off x="164423" y="4201832"/>
          <a:ext cx="298951" cy="298951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18941D-1DC7-47D2-8C20-E3D0141BC971}">
      <dsp:nvSpPr>
        <dsp:cNvPr id="0" name=""/>
        <dsp:cNvSpPr/>
      </dsp:nvSpPr>
      <dsp:spPr>
        <a:xfrm>
          <a:off x="627798" y="4079533"/>
          <a:ext cx="6163524" cy="5435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526" tIns="57526" rIns="57526" bIns="57526" numCol="1" spcCol="1270" rtlCol="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Calculer le nombre de jours ouvrés entre deux dates</a:t>
          </a:r>
        </a:p>
      </dsp:txBody>
      <dsp:txXfrm>
        <a:off x="627798" y="4079533"/>
        <a:ext cx="6163524" cy="543548"/>
      </dsp:txXfrm>
    </dsp:sp>
    <dsp:sp modelId="{4EE63702-9393-451B-9735-3C470B02FA90}">
      <dsp:nvSpPr>
        <dsp:cNvPr id="0" name=""/>
        <dsp:cNvSpPr/>
      </dsp:nvSpPr>
      <dsp:spPr>
        <a:xfrm>
          <a:off x="0" y="4758969"/>
          <a:ext cx="6791323" cy="543548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727D4B-DA14-42A7-BEBE-B451773235B0}">
      <dsp:nvSpPr>
        <dsp:cNvPr id="0" name=""/>
        <dsp:cNvSpPr/>
      </dsp:nvSpPr>
      <dsp:spPr>
        <a:xfrm>
          <a:off x="164423" y="4881267"/>
          <a:ext cx="298951" cy="298951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EE7E5A-CB67-4E8F-9B5F-3F462F6EA8F9}">
      <dsp:nvSpPr>
        <dsp:cNvPr id="0" name=""/>
        <dsp:cNvSpPr/>
      </dsp:nvSpPr>
      <dsp:spPr>
        <a:xfrm>
          <a:off x="627798" y="4758969"/>
          <a:ext cx="6163524" cy="5435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526" tIns="57526" rIns="57526" bIns="5752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dirty="0">
              <a:solidFill>
                <a:srgbClr val="FF9933"/>
              </a:solidFill>
            </a:rPr>
            <a:t>Connaître le jour d’une date</a:t>
          </a:r>
          <a:endParaRPr lang="fr-FR" sz="1600" kern="1200" noProof="0" dirty="0">
            <a:solidFill>
              <a:schemeClr val="bg1"/>
            </a:solidFill>
          </a:endParaRPr>
        </a:p>
      </dsp:txBody>
      <dsp:txXfrm>
        <a:off x="627798" y="4758969"/>
        <a:ext cx="6163524" cy="543548"/>
      </dsp:txXfrm>
    </dsp:sp>
    <dsp:sp modelId="{29F1D476-188D-4A36-91C5-9717E6D0DA93}">
      <dsp:nvSpPr>
        <dsp:cNvPr id="0" name=""/>
        <dsp:cNvSpPr/>
      </dsp:nvSpPr>
      <dsp:spPr>
        <a:xfrm>
          <a:off x="0" y="5438404"/>
          <a:ext cx="6791323" cy="543548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D9A783-7A0C-42D7-B058-E0882325D246}">
      <dsp:nvSpPr>
        <dsp:cNvPr id="0" name=""/>
        <dsp:cNvSpPr/>
      </dsp:nvSpPr>
      <dsp:spPr>
        <a:xfrm>
          <a:off x="164423" y="5560702"/>
          <a:ext cx="298951" cy="298951"/>
        </a:xfrm>
        <a:prstGeom prst="rect">
          <a:avLst/>
        </a:prstGeom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5B56D7-71D8-447D-99AA-19C957821930}">
      <dsp:nvSpPr>
        <dsp:cNvPr id="0" name=""/>
        <dsp:cNvSpPr/>
      </dsp:nvSpPr>
      <dsp:spPr>
        <a:xfrm>
          <a:off x="627798" y="5438404"/>
          <a:ext cx="6163524" cy="5435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526" tIns="57526" rIns="57526" bIns="57526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Connaître le numéro de semaine d’une date</a:t>
          </a:r>
          <a:endParaRPr lang="fr-FR" sz="1600" kern="1200" noProof="0" dirty="0">
            <a:solidFill>
              <a:schemeClr val="bg1"/>
            </a:solidFill>
          </a:endParaRPr>
        </a:p>
      </dsp:txBody>
      <dsp:txXfrm>
        <a:off x="627798" y="5438404"/>
        <a:ext cx="6163524" cy="5435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23/01/2023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23/01/2023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984998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8620300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030892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29577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58813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5712415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959238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8021554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879102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563888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51894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4546688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16083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099299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1.pn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slide" Target="slide1.xml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slide" Target="sl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slide" Target="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slide" Target="slid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slide" Target="slid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8726590"/>
              </p:ext>
            </p:extLst>
          </p:nvPr>
        </p:nvGraphicFramePr>
        <p:xfrm>
          <a:off x="5399055" y="-5322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52343"/>
            <a:ext cx="5399055" cy="1180708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Fonctions associées aux dates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605F8D30-1245-6933-2639-962B24D45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915" y="158403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116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38059"/>
            <a:ext cx="12192000" cy="559616"/>
          </a:xfrm>
        </p:spPr>
        <p:txBody>
          <a:bodyPr rtlCol="0">
            <a:no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fr-FR" sz="4400" dirty="0"/>
              <a:t>=</a:t>
            </a:r>
            <a:r>
              <a:rPr lang="fr-FR" sz="4400" dirty="0">
                <a:solidFill>
                  <a:srgbClr val="FFFF00"/>
                </a:solidFill>
              </a:rPr>
              <a:t>ANNEE</a:t>
            </a:r>
            <a:r>
              <a:rPr lang="fr-FR" sz="4400" dirty="0"/>
              <a:t>(</a:t>
            </a:r>
            <a:r>
              <a:rPr lang="fr-FR" sz="4400" dirty="0">
                <a:solidFill>
                  <a:srgbClr val="92D050"/>
                </a:solidFill>
              </a:rPr>
              <a:t>Date</a:t>
            </a:r>
            <a:r>
              <a:rPr lang="fr-FR" sz="4400" dirty="0"/>
              <a:t>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FONCTIONS ASSOCIÉES AUX DATES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3343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Extraire l’année à partir d’une date…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4AD51DB2-A0F8-3AED-F32C-C8C49607D4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9400F1F-BEE0-210D-EDB5-69D801749E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316" y="3277748"/>
            <a:ext cx="3847619" cy="132381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1" name="Légende : flèche courbée à une bordure 10">
            <a:extLst>
              <a:ext uri="{FF2B5EF4-FFF2-40B4-BE49-F238E27FC236}">
                <a16:creationId xmlns:a16="http://schemas.microsoft.com/office/drawing/2014/main" id="{40DBD57E-8598-EE4C-43D6-E8B614196D88}"/>
              </a:ext>
            </a:extLst>
          </p:cNvPr>
          <p:cNvSpPr/>
          <p:nvPr/>
        </p:nvSpPr>
        <p:spPr>
          <a:xfrm>
            <a:off x="3572178" y="5319941"/>
            <a:ext cx="2369975" cy="468995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77244"/>
              <a:gd name="adj6" fmla="val -30005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Franklin Gothic Medium Cond" panose="020B0606030402020204" pitchFamily="34" charset="0"/>
              </a:rPr>
              <a:t>=</a:t>
            </a:r>
            <a:r>
              <a:rPr lang="fr-FR" sz="32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ANNEE</a:t>
            </a:r>
            <a:r>
              <a:rPr lang="fr-FR" sz="3200" dirty="0">
                <a:latin typeface="Franklin Gothic Medium Cond" panose="020B0606030402020204" pitchFamily="34" charset="0"/>
              </a:rPr>
              <a:t>(</a:t>
            </a:r>
            <a:r>
              <a:rPr lang="fr-FR" sz="3200" dirty="0">
                <a:solidFill>
                  <a:srgbClr val="92D050"/>
                </a:solidFill>
                <a:latin typeface="Franklin Gothic Medium Cond" panose="020B0606030402020204" pitchFamily="34" charset="0"/>
              </a:rPr>
              <a:t>A2</a:t>
            </a:r>
            <a:r>
              <a:rPr lang="fr-FR" sz="3200" dirty="0">
                <a:latin typeface="Franklin Gothic Medium Cond" panose="020B0606030402020204" pitchFamily="34" charset="0"/>
              </a:rPr>
              <a:t>)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55A261E-E73B-F74F-EC9B-619C3559DB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2153" y="2764418"/>
            <a:ext cx="5993702" cy="235047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7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D0F3BEFA-421A-21CF-6390-41E3F88BE3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294" y="2974615"/>
            <a:ext cx="4142857" cy="135238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90434"/>
            <a:ext cx="12192000" cy="559616"/>
          </a:xfrm>
        </p:spPr>
        <p:txBody>
          <a:bodyPr rtlCol="0">
            <a:no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fr-FR" sz="4400" dirty="0"/>
              <a:t>=</a:t>
            </a:r>
            <a:r>
              <a:rPr lang="fr-FR" sz="4400" dirty="0">
                <a:solidFill>
                  <a:srgbClr val="FFFF00"/>
                </a:solidFill>
              </a:rPr>
              <a:t>MOIS</a:t>
            </a:r>
            <a:r>
              <a:rPr lang="fr-FR" sz="4400" dirty="0"/>
              <a:t>(</a:t>
            </a:r>
            <a:r>
              <a:rPr lang="fr-FR" sz="4400" dirty="0">
                <a:solidFill>
                  <a:srgbClr val="92D050"/>
                </a:solidFill>
              </a:rPr>
              <a:t>Date</a:t>
            </a:r>
            <a:r>
              <a:rPr lang="fr-FR" sz="4400" dirty="0"/>
              <a:t>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FONCTIONS ASSOCIÉES AUX DATES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785805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Extraire le numéro de mois à partir d’une date…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4AD51DB2-A0F8-3AED-F32C-C8C49607D4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Légende : flèche courbée à une bordure 10">
            <a:extLst>
              <a:ext uri="{FF2B5EF4-FFF2-40B4-BE49-F238E27FC236}">
                <a16:creationId xmlns:a16="http://schemas.microsoft.com/office/drawing/2014/main" id="{40DBD57E-8598-EE4C-43D6-E8B614196D88}"/>
              </a:ext>
            </a:extLst>
          </p:cNvPr>
          <p:cNvSpPr/>
          <p:nvPr/>
        </p:nvSpPr>
        <p:spPr>
          <a:xfrm>
            <a:off x="3760237" y="5561942"/>
            <a:ext cx="2548229" cy="468995"/>
          </a:xfrm>
          <a:prstGeom prst="accentCallout2">
            <a:avLst>
              <a:gd name="adj1" fmla="val 20740"/>
              <a:gd name="adj2" fmla="val 10341"/>
              <a:gd name="adj3" fmla="val 18750"/>
              <a:gd name="adj4" fmla="val -4584"/>
              <a:gd name="adj5" fmla="val -296034"/>
              <a:gd name="adj6" fmla="val -20416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Franklin Gothic Medium Cond" panose="020B0606030402020204" pitchFamily="34" charset="0"/>
              </a:rPr>
              <a:t>=</a:t>
            </a:r>
            <a:r>
              <a:rPr lang="fr-FR" sz="32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MOIS</a:t>
            </a:r>
            <a:r>
              <a:rPr lang="fr-FR" sz="3200" dirty="0">
                <a:latin typeface="Franklin Gothic Medium Cond" panose="020B0606030402020204" pitchFamily="34" charset="0"/>
              </a:rPr>
              <a:t>(</a:t>
            </a:r>
            <a:r>
              <a:rPr lang="fr-FR" sz="3200" dirty="0">
                <a:solidFill>
                  <a:srgbClr val="92D050"/>
                </a:solidFill>
                <a:latin typeface="Franklin Gothic Medium Cond" panose="020B0606030402020204" pitchFamily="34" charset="0"/>
              </a:rPr>
              <a:t>A2</a:t>
            </a:r>
            <a:r>
              <a:rPr lang="fr-FR" sz="3200" dirty="0">
                <a:latin typeface="Franklin Gothic Medium Cond" panose="020B0606030402020204" pitchFamily="34" charset="0"/>
              </a:rPr>
              <a:t>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D4723FD-F21F-AB15-51BD-27AFF08B78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0119" y="2477684"/>
            <a:ext cx="5982917" cy="234624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81123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7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ED418024-8045-BED9-F518-5E4EFFE00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019" y="3202776"/>
            <a:ext cx="4304762" cy="138095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97094"/>
            <a:ext cx="12192000" cy="559616"/>
          </a:xfrm>
        </p:spPr>
        <p:txBody>
          <a:bodyPr rtlCol="0">
            <a:no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fr-FR" sz="4400" dirty="0"/>
              <a:t>=</a:t>
            </a:r>
            <a:r>
              <a:rPr lang="fr-FR" sz="4400" dirty="0">
                <a:solidFill>
                  <a:srgbClr val="FFFF00"/>
                </a:solidFill>
              </a:rPr>
              <a:t>JOUR</a:t>
            </a:r>
            <a:r>
              <a:rPr lang="fr-FR" sz="4400" dirty="0"/>
              <a:t>(</a:t>
            </a:r>
            <a:r>
              <a:rPr lang="fr-FR" sz="4400" dirty="0">
                <a:solidFill>
                  <a:srgbClr val="92D050"/>
                </a:solidFill>
              </a:rPr>
              <a:t>Date</a:t>
            </a:r>
            <a:r>
              <a:rPr lang="fr-FR" sz="4400" dirty="0"/>
              <a:t>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FONCTIONS ASSOCIÉES AUX DATES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1052505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Extraire le numéro de journée à partir d’une date…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4AD51DB2-A0F8-3AED-F32C-C8C49607D4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Légende : flèche courbée à une bordure 10">
            <a:extLst>
              <a:ext uri="{FF2B5EF4-FFF2-40B4-BE49-F238E27FC236}">
                <a16:creationId xmlns:a16="http://schemas.microsoft.com/office/drawing/2014/main" id="{40DBD57E-8598-EE4C-43D6-E8B614196D88}"/>
              </a:ext>
            </a:extLst>
          </p:cNvPr>
          <p:cNvSpPr/>
          <p:nvPr/>
        </p:nvSpPr>
        <p:spPr>
          <a:xfrm>
            <a:off x="3980285" y="5605341"/>
            <a:ext cx="2369975" cy="468995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53964"/>
              <a:gd name="adj6" fmla="val -33942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Franklin Gothic Medium Cond" panose="020B0606030402020204" pitchFamily="34" charset="0"/>
              </a:rPr>
              <a:t>=</a:t>
            </a:r>
            <a:r>
              <a:rPr lang="fr-FR" sz="32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JOUR</a:t>
            </a:r>
            <a:r>
              <a:rPr lang="fr-FR" sz="3200" dirty="0">
                <a:latin typeface="Franklin Gothic Medium Cond" panose="020B0606030402020204" pitchFamily="34" charset="0"/>
              </a:rPr>
              <a:t>(</a:t>
            </a:r>
            <a:r>
              <a:rPr lang="fr-FR" sz="3200" dirty="0">
                <a:solidFill>
                  <a:srgbClr val="92D050"/>
                </a:solidFill>
                <a:latin typeface="Franklin Gothic Medium Cond" panose="020B0606030402020204" pitchFamily="34" charset="0"/>
              </a:rPr>
              <a:t>A2</a:t>
            </a:r>
            <a:r>
              <a:rPr lang="fr-FR" sz="3200" dirty="0">
                <a:latin typeface="Franklin Gothic Medium Cond" panose="020B0606030402020204" pitchFamily="34" charset="0"/>
              </a:rPr>
              <a:t>)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4E1E2BB-1A8D-1398-A0D8-6B093514DF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6769" y="2676087"/>
            <a:ext cx="6207547" cy="243433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05814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7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C51CA363-D6DF-051C-5AC7-0559F4350E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3144081"/>
            <a:ext cx="6676190" cy="150476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82488"/>
            <a:ext cx="12192000" cy="559616"/>
          </a:xfrm>
        </p:spPr>
        <p:txBody>
          <a:bodyPr rtlCol="0">
            <a:no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fr-FR" sz="4400" dirty="0"/>
              <a:t>=</a:t>
            </a:r>
            <a:r>
              <a:rPr lang="fr-FR" sz="4400" dirty="0">
                <a:solidFill>
                  <a:srgbClr val="FFFF00"/>
                </a:solidFill>
              </a:rPr>
              <a:t>DATE</a:t>
            </a:r>
            <a:r>
              <a:rPr lang="fr-FR" sz="3600" dirty="0"/>
              <a:t>(</a:t>
            </a:r>
            <a:r>
              <a:rPr lang="fr-FR" sz="3600" dirty="0">
                <a:solidFill>
                  <a:srgbClr val="92D050"/>
                </a:solidFill>
              </a:rPr>
              <a:t>Année</a:t>
            </a:r>
            <a:r>
              <a:rPr lang="fr-FR" sz="3600" dirty="0"/>
              <a:t>;</a:t>
            </a:r>
            <a:r>
              <a:rPr lang="fr-FR" sz="3600" dirty="0">
                <a:solidFill>
                  <a:srgbClr val="FFC000"/>
                </a:solidFill>
              </a:rPr>
              <a:t>Mois</a:t>
            </a:r>
            <a:r>
              <a:rPr lang="fr-FR" sz="3600" dirty="0"/>
              <a:t>;</a:t>
            </a:r>
            <a:r>
              <a:rPr lang="fr-FR" sz="3600" dirty="0">
                <a:solidFill>
                  <a:srgbClr val="00B0F0"/>
                </a:solidFill>
              </a:rPr>
              <a:t>Jour</a:t>
            </a:r>
            <a:r>
              <a:rPr lang="fr-FR" sz="3600" dirty="0"/>
              <a:t>)</a:t>
            </a:r>
            <a:endParaRPr lang="fr-FR" sz="44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FONCTIONS ASSOCIÉES AUX DATES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19239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Construire une date avec le contenu de plusieurs cellules…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4AD51DB2-A0F8-3AED-F32C-C8C49607D4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Légende : flèche courbée à une bordure 10">
            <a:extLst>
              <a:ext uri="{FF2B5EF4-FFF2-40B4-BE49-F238E27FC236}">
                <a16:creationId xmlns:a16="http://schemas.microsoft.com/office/drawing/2014/main" id="{40DBD57E-8598-EE4C-43D6-E8B614196D88}"/>
              </a:ext>
            </a:extLst>
          </p:cNvPr>
          <p:cNvSpPr/>
          <p:nvPr/>
        </p:nvSpPr>
        <p:spPr>
          <a:xfrm flipH="1">
            <a:off x="1738840" y="5288150"/>
            <a:ext cx="2945975" cy="468995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68416"/>
              <a:gd name="adj6" fmla="val -34336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Franklin Gothic Medium Cond" panose="020B0606030402020204" pitchFamily="34" charset="0"/>
              </a:rPr>
              <a:t>=</a:t>
            </a:r>
            <a:r>
              <a:rPr lang="fr-FR" sz="32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DATE</a:t>
            </a:r>
            <a:r>
              <a:rPr lang="fr-FR" sz="3200" dirty="0">
                <a:latin typeface="Franklin Gothic Medium Cond" panose="020B0606030402020204" pitchFamily="34" charset="0"/>
              </a:rPr>
              <a:t>(</a:t>
            </a:r>
            <a:r>
              <a:rPr lang="fr-FR" sz="3200" dirty="0">
                <a:solidFill>
                  <a:srgbClr val="92D050"/>
                </a:solidFill>
                <a:latin typeface="Franklin Gothic Medium Cond" panose="020B0606030402020204" pitchFamily="34" charset="0"/>
              </a:rPr>
              <a:t>C2</a:t>
            </a:r>
            <a:r>
              <a:rPr lang="fr-FR" sz="3200" dirty="0">
                <a:latin typeface="Franklin Gothic Medium Cond" panose="020B0606030402020204" pitchFamily="34" charset="0"/>
              </a:rPr>
              <a:t>;</a:t>
            </a:r>
            <a:r>
              <a:rPr lang="fr-FR" sz="3200" dirty="0">
                <a:solidFill>
                  <a:srgbClr val="FFC000"/>
                </a:solidFill>
                <a:latin typeface="Franklin Gothic Medium Cond" panose="020B0606030402020204" pitchFamily="34" charset="0"/>
              </a:rPr>
              <a:t>B2</a:t>
            </a:r>
            <a:r>
              <a:rPr lang="fr-FR" sz="3200" dirty="0">
                <a:latin typeface="Franklin Gothic Medium Cond" panose="020B0606030402020204" pitchFamily="34" charset="0"/>
              </a:rPr>
              <a:t>;</a:t>
            </a:r>
            <a:r>
              <a:rPr lang="fr-FR" sz="3200" dirty="0">
                <a:solidFill>
                  <a:srgbClr val="00B0F0"/>
                </a:solidFill>
                <a:latin typeface="Franklin Gothic Medium Cond" panose="020B0606030402020204" pitchFamily="34" charset="0"/>
              </a:rPr>
              <a:t>A2</a:t>
            </a:r>
            <a:r>
              <a:rPr lang="fr-FR" sz="3200" dirty="0">
                <a:latin typeface="Franklin Gothic Medium Cond" panose="020B0606030402020204" pitchFamily="34" charset="0"/>
              </a:rPr>
              <a:t>)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C4A6AA0-C4E3-4994-7D7F-AABF4D9819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17974" y="2539792"/>
            <a:ext cx="5259422" cy="271334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016426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7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970A16E-0A7D-E9A8-2ACD-E27B4489B1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365" y="2152287"/>
            <a:ext cx="5809635" cy="123784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60A4776-7A4F-08F0-6F9C-0BB1129114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373" y="2152287"/>
            <a:ext cx="5826138" cy="122959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10262"/>
            <a:ext cx="12192000" cy="559616"/>
          </a:xfrm>
        </p:spPr>
        <p:txBody>
          <a:bodyPr rtlCol="0">
            <a:no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fr-FR" sz="4400" dirty="0"/>
              <a:t>=</a:t>
            </a:r>
            <a:r>
              <a:rPr lang="fr-FR" sz="4400" dirty="0">
                <a:solidFill>
                  <a:srgbClr val="FFFF00"/>
                </a:solidFill>
              </a:rPr>
              <a:t>FIN.MOIS</a:t>
            </a:r>
            <a:r>
              <a:rPr lang="fr-FR" sz="3600" dirty="0"/>
              <a:t>(</a:t>
            </a:r>
            <a:r>
              <a:rPr lang="fr-FR" sz="3600" dirty="0">
                <a:solidFill>
                  <a:srgbClr val="92D050"/>
                </a:solidFill>
              </a:rPr>
              <a:t>Date départ</a:t>
            </a:r>
            <a:r>
              <a:rPr lang="fr-FR" sz="3600" dirty="0"/>
              <a:t>;</a:t>
            </a:r>
            <a:r>
              <a:rPr lang="fr-FR" sz="3600" dirty="0">
                <a:solidFill>
                  <a:srgbClr val="FFC000"/>
                </a:solidFill>
              </a:rPr>
              <a:t>Décalage mois</a:t>
            </a:r>
            <a:r>
              <a:rPr lang="fr-FR" sz="3600" dirty="0"/>
              <a:t>)</a:t>
            </a:r>
            <a:endParaRPr lang="fr-FR" sz="44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FONCTIONS ASSOCIÉES AUX DATES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19239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Calculer la date de fin de mois…</a:t>
            </a:r>
          </a:p>
        </p:txBody>
      </p:sp>
      <p:pic>
        <p:nvPicPr>
          <p:cNvPr id="6" name="Graphique 5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4AD51DB2-A0F8-3AED-F32C-C8C49607D4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Légende : flèche courbée à une bordure 10">
            <a:extLst>
              <a:ext uri="{FF2B5EF4-FFF2-40B4-BE49-F238E27FC236}">
                <a16:creationId xmlns:a16="http://schemas.microsoft.com/office/drawing/2014/main" id="{40DBD57E-8598-EE4C-43D6-E8B614196D88}"/>
              </a:ext>
            </a:extLst>
          </p:cNvPr>
          <p:cNvSpPr/>
          <p:nvPr/>
        </p:nvSpPr>
        <p:spPr>
          <a:xfrm>
            <a:off x="4537287" y="3646436"/>
            <a:ext cx="2945975" cy="468995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72962"/>
              <a:gd name="adj6" fmla="val -24636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Franklin Gothic Medium Cond" panose="020B0606030402020204" pitchFamily="34" charset="0"/>
              </a:rPr>
              <a:t>=</a:t>
            </a:r>
            <a:r>
              <a:rPr lang="fr-FR" sz="32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FIN.MOIS</a:t>
            </a:r>
            <a:r>
              <a:rPr lang="fr-FR" sz="3200" dirty="0">
                <a:latin typeface="Franklin Gothic Medium Cond" panose="020B0606030402020204" pitchFamily="34" charset="0"/>
              </a:rPr>
              <a:t>(</a:t>
            </a:r>
            <a:r>
              <a:rPr lang="fr-FR" sz="3200" dirty="0">
                <a:solidFill>
                  <a:srgbClr val="92D050"/>
                </a:solidFill>
                <a:latin typeface="Franklin Gothic Medium Cond" panose="020B0606030402020204" pitchFamily="34" charset="0"/>
              </a:rPr>
              <a:t>A3</a:t>
            </a:r>
            <a:r>
              <a:rPr lang="fr-FR" sz="3200" dirty="0">
                <a:latin typeface="Franklin Gothic Medium Cond" panose="020B0606030402020204" pitchFamily="34" charset="0"/>
              </a:rPr>
              <a:t>;</a:t>
            </a:r>
            <a:r>
              <a:rPr lang="fr-FR" sz="3200" dirty="0">
                <a:solidFill>
                  <a:srgbClr val="FFC000"/>
                </a:solidFill>
                <a:latin typeface="Franklin Gothic Medium Cond" panose="020B0606030402020204" pitchFamily="34" charset="0"/>
              </a:rPr>
              <a:t>0</a:t>
            </a:r>
            <a:r>
              <a:rPr lang="fr-FR" sz="3200" dirty="0">
                <a:latin typeface="Franklin Gothic Medium Cond" panose="020B0606030402020204" pitchFamily="34" charset="0"/>
              </a:rPr>
              <a:t>)</a:t>
            </a:r>
          </a:p>
        </p:txBody>
      </p:sp>
      <p:sp>
        <p:nvSpPr>
          <p:cNvPr id="13" name="Légende : flèche courbée à une bordure 12">
            <a:extLst>
              <a:ext uri="{FF2B5EF4-FFF2-40B4-BE49-F238E27FC236}">
                <a16:creationId xmlns:a16="http://schemas.microsoft.com/office/drawing/2014/main" id="{A722256B-DAFF-AC70-BB63-C17F196E4375}"/>
              </a:ext>
            </a:extLst>
          </p:cNvPr>
          <p:cNvSpPr/>
          <p:nvPr/>
        </p:nvSpPr>
        <p:spPr>
          <a:xfrm flipH="1">
            <a:off x="7483262" y="3646436"/>
            <a:ext cx="2945975" cy="468995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66869"/>
              <a:gd name="adj6" fmla="val -24636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Franklin Gothic Medium Cond" panose="020B0606030402020204" pitchFamily="34" charset="0"/>
              </a:rPr>
              <a:t>=</a:t>
            </a:r>
            <a:r>
              <a:rPr lang="fr-FR" sz="32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FIN.MOIS</a:t>
            </a:r>
            <a:r>
              <a:rPr lang="fr-FR" sz="3200" dirty="0">
                <a:latin typeface="Franklin Gothic Medium Cond" panose="020B0606030402020204" pitchFamily="34" charset="0"/>
              </a:rPr>
              <a:t>(</a:t>
            </a:r>
            <a:r>
              <a:rPr lang="fr-FR" sz="3200" dirty="0">
                <a:solidFill>
                  <a:srgbClr val="92D050"/>
                </a:solidFill>
                <a:latin typeface="Franklin Gothic Medium Cond" panose="020B0606030402020204" pitchFamily="34" charset="0"/>
              </a:rPr>
              <a:t>A3</a:t>
            </a:r>
            <a:r>
              <a:rPr lang="fr-FR" sz="3200" dirty="0">
                <a:latin typeface="Franklin Gothic Medium Cond" panose="020B0606030402020204" pitchFamily="34" charset="0"/>
              </a:rPr>
              <a:t>;</a:t>
            </a:r>
            <a:r>
              <a:rPr lang="fr-FR" sz="3200" dirty="0">
                <a:solidFill>
                  <a:srgbClr val="FFC000"/>
                </a:solidFill>
                <a:latin typeface="Franklin Gothic Medium Cond" panose="020B0606030402020204" pitchFamily="34" charset="0"/>
              </a:rPr>
              <a:t>1</a:t>
            </a:r>
            <a:r>
              <a:rPr lang="fr-FR" sz="3200" dirty="0">
                <a:latin typeface="Franklin Gothic Medium Cond" panose="020B0606030402020204" pitchFamily="34" charset="0"/>
              </a:rPr>
              <a:t>)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C447E6D-F1D3-96B8-08A6-07DEBD77BF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0310" y="4327051"/>
            <a:ext cx="4514909" cy="234044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26454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7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11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188C359E-6004-9A36-3817-D89780886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22" y="3303266"/>
            <a:ext cx="6419048" cy="135238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43528"/>
            <a:ext cx="12192000" cy="559616"/>
          </a:xfrm>
        </p:spPr>
        <p:txBody>
          <a:bodyPr rtlCol="0">
            <a:no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fr-FR" sz="4400" dirty="0"/>
              <a:t>=</a:t>
            </a:r>
            <a:r>
              <a:rPr lang="fr-FR" sz="4400" dirty="0">
                <a:solidFill>
                  <a:srgbClr val="FFFF00"/>
                </a:solidFill>
              </a:rPr>
              <a:t>MOIS.DECALER</a:t>
            </a:r>
            <a:r>
              <a:rPr lang="fr-FR" sz="3600" dirty="0"/>
              <a:t>(</a:t>
            </a:r>
            <a:r>
              <a:rPr lang="fr-FR" sz="3600" dirty="0">
                <a:solidFill>
                  <a:srgbClr val="92D050"/>
                </a:solidFill>
              </a:rPr>
              <a:t>Date départ</a:t>
            </a:r>
            <a:r>
              <a:rPr lang="fr-FR" sz="3600" dirty="0"/>
              <a:t>;</a:t>
            </a:r>
            <a:r>
              <a:rPr lang="fr-FR" sz="3600" dirty="0">
                <a:solidFill>
                  <a:srgbClr val="FFC000"/>
                </a:solidFill>
              </a:rPr>
              <a:t>Décalage mois</a:t>
            </a:r>
            <a:r>
              <a:rPr lang="fr-FR" sz="3600" dirty="0"/>
              <a:t>)</a:t>
            </a:r>
            <a:endParaRPr lang="fr-FR" sz="44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FONCTIONS ASSOCIÉES AUX DATES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19239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Décaler une date en fonction d’un nombre de mois…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4AD51DB2-A0F8-3AED-F32C-C8C49607D4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Légende : flèche courbée à une bordure 10">
            <a:extLst>
              <a:ext uri="{FF2B5EF4-FFF2-40B4-BE49-F238E27FC236}">
                <a16:creationId xmlns:a16="http://schemas.microsoft.com/office/drawing/2014/main" id="{40DBD57E-8598-EE4C-43D6-E8B614196D88}"/>
              </a:ext>
            </a:extLst>
          </p:cNvPr>
          <p:cNvSpPr/>
          <p:nvPr/>
        </p:nvSpPr>
        <p:spPr>
          <a:xfrm flipH="1">
            <a:off x="274803" y="5401579"/>
            <a:ext cx="3875816" cy="468995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80394"/>
              <a:gd name="adj6" fmla="val -29932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Franklin Gothic Medium Cond" panose="020B0606030402020204" pitchFamily="34" charset="0"/>
              </a:rPr>
              <a:t>=</a:t>
            </a:r>
            <a:r>
              <a:rPr lang="fr-FR" sz="32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MOIS.DECALER</a:t>
            </a:r>
            <a:r>
              <a:rPr lang="fr-FR" sz="3200" dirty="0">
                <a:latin typeface="Franklin Gothic Medium Cond" panose="020B0606030402020204" pitchFamily="34" charset="0"/>
              </a:rPr>
              <a:t>(</a:t>
            </a:r>
            <a:r>
              <a:rPr lang="fr-FR" sz="3200" dirty="0">
                <a:solidFill>
                  <a:srgbClr val="92D050"/>
                </a:solidFill>
                <a:latin typeface="Franklin Gothic Medium Cond" panose="020B0606030402020204" pitchFamily="34" charset="0"/>
              </a:rPr>
              <a:t>A2</a:t>
            </a:r>
            <a:r>
              <a:rPr lang="fr-FR" sz="3200" dirty="0">
                <a:latin typeface="Franklin Gothic Medium Cond" panose="020B0606030402020204" pitchFamily="34" charset="0"/>
              </a:rPr>
              <a:t>;</a:t>
            </a:r>
            <a:r>
              <a:rPr lang="fr-FR" sz="3200" dirty="0">
                <a:solidFill>
                  <a:srgbClr val="FFC000"/>
                </a:solidFill>
                <a:latin typeface="Franklin Gothic Medium Cond" panose="020B0606030402020204" pitchFamily="34" charset="0"/>
              </a:rPr>
              <a:t>B2</a:t>
            </a:r>
            <a:r>
              <a:rPr lang="fr-FR" sz="3200" dirty="0">
                <a:latin typeface="Franklin Gothic Medium Cond" panose="020B0606030402020204" pitchFamily="34" charset="0"/>
              </a:rPr>
              <a:t>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7D975DB-738E-C673-5AC5-02E6C90741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7595" y="2594167"/>
            <a:ext cx="5344661" cy="277057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02805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7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59039AE-B836-B99A-D551-B57195285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100" y="2665800"/>
            <a:ext cx="6419048" cy="128571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50961"/>
            <a:ext cx="12192000" cy="559616"/>
          </a:xfrm>
        </p:spPr>
        <p:txBody>
          <a:bodyPr rtlCol="0">
            <a:no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fr-FR" sz="4400" dirty="0"/>
              <a:t>=</a:t>
            </a:r>
            <a:r>
              <a:rPr lang="fr-FR" sz="4400" dirty="0">
                <a:solidFill>
                  <a:srgbClr val="FFFF00"/>
                </a:solidFill>
              </a:rPr>
              <a:t>NB.JOURS.OUVRES</a:t>
            </a:r>
            <a:r>
              <a:rPr lang="fr-FR" sz="3600" dirty="0"/>
              <a:t>(</a:t>
            </a:r>
            <a:r>
              <a:rPr lang="fr-FR" sz="3600" dirty="0">
                <a:solidFill>
                  <a:srgbClr val="92D050"/>
                </a:solidFill>
              </a:rPr>
              <a:t>Date départ</a:t>
            </a:r>
            <a:r>
              <a:rPr lang="fr-FR" sz="3600" dirty="0"/>
              <a:t>;</a:t>
            </a:r>
            <a:r>
              <a:rPr lang="fr-FR" sz="3600" dirty="0">
                <a:solidFill>
                  <a:srgbClr val="FFC000"/>
                </a:solidFill>
              </a:rPr>
              <a:t>Date de fin;</a:t>
            </a:r>
            <a:r>
              <a:rPr lang="fr-FR" sz="3600" i="1" dirty="0">
                <a:solidFill>
                  <a:srgbClr val="00B0F0"/>
                </a:solidFill>
              </a:rPr>
              <a:t>Jours fériés</a:t>
            </a:r>
            <a:r>
              <a:rPr lang="fr-FR" sz="3600" dirty="0"/>
              <a:t>)</a:t>
            </a:r>
            <a:endParaRPr lang="fr-FR" sz="44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FONCTIONS ASSOCIÉES AUX DATES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19239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Calculer le nombre de jours ouvrés entre deux dates…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4AD51DB2-A0F8-3AED-F32C-C8C49607D4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Légende : flèche courbée à une bordure 10">
            <a:extLst>
              <a:ext uri="{FF2B5EF4-FFF2-40B4-BE49-F238E27FC236}">
                <a16:creationId xmlns:a16="http://schemas.microsoft.com/office/drawing/2014/main" id="{40DBD57E-8598-EE4C-43D6-E8B614196D88}"/>
              </a:ext>
            </a:extLst>
          </p:cNvPr>
          <p:cNvSpPr/>
          <p:nvPr/>
        </p:nvSpPr>
        <p:spPr>
          <a:xfrm flipH="1">
            <a:off x="0" y="5120660"/>
            <a:ext cx="4443567" cy="468995"/>
          </a:xfrm>
          <a:prstGeom prst="accentCallout2">
            <a:avLst>
              <a:gd name="adj1" fmla="val 18750"/>
              <a:gd name="adj2" fmla="val -1194"/>
              <a:gd name="adj3" fmla="val 18750"/>
              <a:gd name="adj4" fmla="val -10158"/>
              <a:gd name="adj5" fmla="val -267931"/>
              <a:gd name="adj6" fmla="val -19177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Franklin Gothic Medium Cond" panose="020B0606030402020204" pitchFamily="34" charset="0"/>
              </a:rPr>
              <a:t>=</a:t>
            </a:r>
            <a:r>
              <a:rPr lang="fr-FR" sz="32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NB.JOURS.OUVRES</a:t>
            </a:r>
            <a:r>
              <a:rPr lang="fr-FR" sz="3200" dirty="0">
                <a:latin typeface="Franklin Gothic Medium Cond" panose="020B0606030402020204" pitchFamily="34" charset="0"/>
              </a:rPr>
              <a:t>(</a:t>
            </a:r>
            <a:r>
              <a:rPr lang="fr-FR" sz="3200" dirty="0">
                <a:solidFill>
                  <a:srgbClr val="92D050"/>
                </a:solidFill>
                <a:latin typeface="Franklin Gothic Medium Cond" panose="020B0606030402020204" pitchFamily="34" charset="0"/>
              </a:rPr>
              <a:t>A2</a:t>
            </a:r>
            <a:r>
              <a:rPr lang="fr-FR" sz="3200" dirty="0">
                <a:latin typeface="Franklin Gothic Medium Cond" panose="020B0606030402020204" pitchFamily="34" charset="0"/>
              </a:rPr>
              <a:t>;</a:t>
            </a:r>
            <a:r>
              <a:rPr lang="fr-FR" sz="3200" dirty="0">
                <a:solidFill>
                  <a:srgbClr val="FFC000"/>
                </a:solidFill>
                <a:latin typeface="Franklin Gothic Medium Cond" panose="020B0606030402020204" pitchFamily="34" charset="0"/>
              </a:rPr>
              <a:t>B2</a:t>
            </a:r>
            <a:r>
              <a:rPr lang="fr-FR" sz="3200" dirty="0">
                <a:latin typeface="Franklin Gothic Medium Cond" panose="020B0606030402020204" pitchFamily="34" charset="0"/>
              </a:rPr>
              <a:t>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7CED4DA-E4D2-70D5-7A59-6B6BDD25AB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2479" y="2645382"/>
            <a:ext cx="5269260" cy="261226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41367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7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525F4D6A-0B98-653B-3366-85E3123E47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679" y="2691217"/>
            <a:ext cx="5376809" cy="281156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51438"/>
            <a:ext cx="12192000" cy="559616"/>
          </a:xfrm>
        </p:spPr>
        <p:txBody>
          <a:bodyPr rtlCol="0">
            <a:no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fr-FR" sz="4400" dirty="0"/>
              <a:t>=</a:t>
            </a:r>
            <a:r>
              <a:rPr lang="fr-FR" sz="4400" dirty="0">
                <a:solidFill>
                  <a:srgbClr val="FFFF00"/>
                </a:solidFill>
              </a:rPr>
              <a:t>NB.JOURS.OUVRES</a:t>
            </a:r>
            <a:r>
              <a:rPr lang="fr-FR" sz="3600" dirty="0"/>
              <a:t>(</a:t>
            </a:r>
            <a:r>
              <a:rPr lang="fr-FR" sz="3600" dirty="0">
                <a:solidFill>
                  <a:srgbClr val="92D050"/>
                </a:solidFill>
              </a:rPr>
              <a:t>Date départ</a:t>
            </a:r>
            <a:r>
              <a:rPr lang="fr-FR" sz="3600" dirty="0"/>
              <a:t>;</a:t>
            </a:r>
            <a:r>
              <a:rPr lang="fr-FR" sz="3600" dirty="0">
                <a:solidFill>
                  <a:srgbClr val="FFC000"/>
                </a:solidFill>
              </a:rPr>
              <a:t>Date de fin;</a:t>
            </a:r>
            <a:r>
              <a:rPr lang="fr-FR" sz="3600" i="1" dirty="0">
                <a:solidFill>
                  <a:srgbClr val="00B0F0"/>
                </a:solidFill>
              </a:rPr>
              <a:t>Jours fériés</a:t>
            </a:r>
            <a:r>
              <a:rPr lang="fr-FR" sz="3600" dirty="0"/>
              <a:t>)</a:t>
            </a:r>
            <a:endParaRPr lang="fr-FR" sz="44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FONCTIONS ASSOCIÉES AUX DATES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4AD51DB2-A0F8-3AED-F32C-C8C49607D4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Légende : flèche courbée à une bordure 10">
            <a:extLst>
              <a:ext uri="{FF2B5EF4-FFF2-40B4-BE49-F238E27FC236}">
                <a16:creationId xmlns:a16="http://schemas.microsoft.com/office/drawing/2014/main" id="{40DBD57E-8598-EE4C-43D6-E8B614196D88}"/>
              </a:ext>
            </a:extLst>
          </p:cNvPr>
          <p:cNvSpPr/>
          <p:nvPr/>
        </p:nvSpPr>
        <p:spPr>
          <a:xfrm>
            <a:off x="4827480" y="5846069"/>
            <a:ext cx="5856071" cy="468995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504682"/>
              <a:gd name="adj6" fmla="val -23999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Franklin Gothic Medium Cond" panose="020B0606030402020204" pitchFamily="34" charset="0"/>
              </a:rPr>
              <a:t>=</a:t>
            </a:r>
            <a:r>
              <a:rPr lang="fr-FR" sz="32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NB.JOURS.OUVRES</a:t>
            </a:r>
            <a:r>
              <a:rPr lang="fr-FR" sz="3200" dirty="0">
                <a:latin typeface="Franklin Gothic Medium Cond" panose="020B0606030402020204" pitchFamily="34" charset="0"/>
              </a:rPr>
              <a:t>(</a:t>
            </a:r>
            <a:r>
              <a:rPr lang="fr-FR" sz="3200" dirty="0">
                <a:solidFill>
                  <a:srgbClr val="92D050"/>
                </a:solidFill>
                <a:latin typeface="Franklin Gothic Medium Cond" panose="020B0606030402020204" pitchFamily="34" charset="0"/>
              </a:rPr>
              <a:t>A2</a:t>
            </a:r>
            <a:r>
              <a:rPr lang="fr-FR" sz="3200" dirty="0">
                <a:latin typeface="Franklin Gothic Medium Cond" panose="020B0606030402020204" pitchFamily="34" charset="0"/>
              </a:rPr>
              <a:t>;</a:t>
            </a:r>
            <a:r>
              <a:rPr lang="fr-FR" sz="3200" dirty="0">
                <a:solidFill>
                  <a:srgbClr val="FFC000"/>
                </a:solidFill>
                <a:latin typeface="Franklin Gothic Medium Cond" panose="020B0606030402020204" pitchFamily="34" charset="0"/>
              </a:rPr>
              <a:t>B2</a:t>
            </a:r>
            <a:r>
              <a:rPr lang="fr-FR" sz="3200" dirty="0">
                <a:latin typeface="Franklin Gothic Medium Cond" panose="020B0606030402020204" pitchFamily="34" charset="0"/>
              </a:rPr>
              <a:t>;</a:t>
            </a:r>
            <a:r>
              <a:rPr lang="fr-FR" sz="3200" dirty="0">
                <a:solidFill>
                  <a:srgbClr val="00B0F0"/>
                </a:solidFill>
                <a:latin typeface="Franklin Gothic Medium Cond" panose="020B0606030402020204" pitchFamily="34" charset="0"/>
              </a:rPr>
              <a:t>E2:E12</a:t>
            </a:r>
            <a:r>
              <a:rPr lang="fr-FR" sz="3200" dirty="0">
                <a:latin typeface="Franklin Gothic Medium Cond" panose="020B0606030402020204" pitchFamily="34" charset="0"/>
              </a:rPr>
              <a:t>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7CED4DA-E4D2-70D5-7A59-6B6BDD25AB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3716" y="2664044"/>
            <a:ext cx="5780888" cy="286590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8442A254-758A-3F0D-2A21-034522E7308F}"/>
              </a:ext>
            </a:extLst>
          </p:cNvPr>
          <p:cNvSpPr txBox="1">
            <a:spLocks/>
          </p:cNvSpPr>
          <p:nvPr/>
        </p:nvSpPr>
        <p:spPr>
          <a:xfrm>
            <a:off x="0" y="890385"/>
            <a:ext cx="12307078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Prise en compte du jour férié : </a:t>
            </a:r>
            <a:r>
              <a:rPr lang="fr-FR" sz="3200" dirty="0">
                <a:solidFill>
                  <a:srgbClr val="FFFF00"/>
                </a:solidFill>
              </a:rPr>
              <a:t>11/11/2022</a:t>
            </a:r>
          </a:p>
        </p:txBody>
      </p:sp>
    </p:spTree>
    <p:extLst>
      <p:ext uri="{BB962C8B-B14F-4D97-AF65-F5344CB8AC3E}">
        <p14:creationId xmlns:p14="http://schemas.microsoft.com/office/powerpoint/2010/main" val="3333272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7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11" grpId="0" animBg="1"/>
      <p:bldP spid="7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6AD417F8-8D07-DDB1-70FD-04D8CC75B7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458" y="2781769"/>
            <a:ext cx="5236043" cy="276576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51438"/>
            <a:ext cx="12307078" cy="559616"/>
          </a:xfrm>
        </p:spPr>
        <p:txBody>
          <a:bodyPr rtlCol="0">
            <a:no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fr-FR" sz="4000" dirty="0"/>
              <a:t>=</a:t>
            </a:r>
            <a:r>
              <a:rPr lang="fr-FR" sz="4000" dirty="0">
                <a:solidFill>
                  <a:srgbClr val="FFFF00"/>
                </a:solidFill>
              </a:rPr>
              <a:t>NB.JOURS.OUVRES</a:t>
            </a:r>
            <a:r>
              <a:rPr lang="fr-FR" sz="3200" dirty="0"/>
              <a:t>(</a:t>
            </a:r>
            <a:r>
              <a:rPr lang="fr-FR" sz="3200" dirty="0">
                <a:solidFill>
                  <a:srgbClr val="92D050"/>
                </a:solidFill>
              </a:rPr>
              <a:t>Date départ</a:t>
            </a:r>
            <a:r>
              <a:rPr lang="fr-FR" sz="3200" dirty="0"/>
              <a:t>;</a:t>
            </a:r>
            <a:r>
              <a:rPr lang="fr-FR" sz="3200" dirty="0">
                <a:solidFill>
                  <a:srgbClr val="FFC000"/>
                </a:solidFill>
              </a:rPr>
              <a:t>Date de fin;</a:t>
            </a:r>
            <a:r>
              <a:rPr lang="fr-FR" sz="3200" dirty="0">
                <a:solidFill>
                  <a:srgbClr val="FF0000"/>
                </a:solidFill>
              </a:rPr>
              <a:t>Week-end</a:t>
            </a:r>
            <a:r>
              <a:rPr lang="fr-FR" sz="3200" dirty="0">
                <a:solidFill>
                  <a:srgbClr val="FFC000"/>
                </a:solidFill>
              </a:rPr>
              <a:t>;</a:t>
            </a:r>
            <a:r>
              <a:rPr lang="fr-FR" sz="3200" i="1" dirty="0">
                <a:solidFill>
                  <a:srgbClr val="00B0F0"/>
                </a:solidFill>
              </a:rPr>
              <a:t>Jours fériés</a:t>
            </a:r>
            <a:r>
              <a:rPr lang="fr-FR" sz="3200" dirty="0"/>
              <a:t>)</a:t>
            </a:r>
            <a:endParaRPr lang="fr-FR" sz="40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FONCTIONS ASSOCIÉES AUX DATES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4AD51DB2-A0F8-3AED-F32C-C8C49607D4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Légende : flèche courbée à une bordure 10">
            <a:extLst>
              <a:ext uri="{FF2B5EF4-FFF2-40B4-BE49-F238E27FC236}">
                <a16:creationId xmlns:a16="http://schemas.microsoft.com/office/drawing/2014/main" id="{40DBD57E-8598-EE4C-43D6-E8B614196D88}"/>
              </a:ext>
            </a:extLst>
          </p:cNvPr>
          <p:cNvSpPr/>
          <p:nvPr/>
        </p:nvSpPr>
        <p:spPr>
          <a:xfrm>
            <a:off x="5014093" y="5872784"/>
            <a:ext cx="7013067" cy="468995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88766"/>
              <a:gd name="adj6" fmla="val -23999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Franklin Gothic Medium Cond" panose="020B0606030402020204" pitchFamily="34" charset="0"/>
              </a:rPr>
              <a:t>=</a:t>
            </a:r>
            <a:r>
              <a:rPr lang="fr-FR" sz="32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NB.JOURS.OUVRES.INTL</a:t>
            </a:r>
            <a:r>
              <a:rPr lang="fr-FR" sz="3200" dirty="0">
                <a:latin typeface="Franklin Gothic Medium Cond" panose="020B0606030402020204" pitchFamily="34" charset="0"/>
              </a:rPr>
              <a:t>(</a:t>
            </a:r>
            <a:r>
              <a:rPr lang="fr-FR" sz="3200" dirty="0">
                <a:solidFill>
                  <a:srgbClr val="92D050"/>
                </a:solidFill>
                <a:latin typeface="Franklin Gothic Medium Cond" panose="020B0606030402020204" pitchFamily="34" charset="0"/>
              </a:rPr>
              <a:t>A2</a:t>
            </a:r>
            <a:r>
              <a:rPr lang="fr-FR" sz="3200" dirty="0">
                <a:latin typeface="Franklin Gothic Medium Cond" panose="020B0606030402020204" pitchFamily="34" charset="0"/>
              </a:rPr>
              <a:t>;</a:t>
            </a:r>
            <a:r>
              <a:rPr lang="fr-FR" sz="3200" dirty="0">
                <a:solidFill>
                  <a:srgbClr val="FFC000"/>
                </a:solidFill>
                <a:latin typeface="Franklin Gothic Medium Cond" panose="020B0606030402020204" pitchFamily="34" charset="0"/>
              </a:rPr>
              <a:t>B2</a:t>
            </a:r>
            <a:r>
              <a:rPr lang="fr-FR" sz="3200" dirty="0">
                <a:latin typeface="Franklin Gothic Medium Cond" panose="020B0606030402020204" pitchFamily="34" charset="0"/>
              </a:rPr>
              <a:t>;</a:t>
            </a:r>
            <a:r>
              <a:rPr lang="fr-FR" sz="3200" dirty="0">
                <a:solidFill>
                  <a:srgbClr val="FF0000"/>
                </a:solidFill>
                <a:latin typeface="Franklin Gothic Medium Cond" panose="020B0606030402020204" pitchFamily="34" charset="0"/>
              </a:rPr>
              <a:t>11</a:t>
            </a:r>
            <a:r>
              <a:rPr lang="fr-FR" sz="3200" dirty="0">
                <a:latin typeface="Franklin Gothic Medium Cond" panose="020B0606030402020204" pitchFamily="34" charset="0"/>
              </a:rPr>
              <a:t>;</a:t>
            </a:r>
            <a:r>
              <a:rPr lang="fr-FR" sz="3200" dirty="0">
                <a:solidFill>
                  <a:srgbClr val="00B0F0"/>
                </a:solidFill>
                <a:latin typeface="Franklin Gothic Medium Cond" panose="020B0606030402020204" pitchFamily="34" charset="0"/>
              </a:rPr>
              <a:t>E2:E12</a:t>
            </a:r>
            <a:r>
              <a:rPr lang="fr-FR" sz="3200" dirty="0">
                <a:latin typeface="Franklin Gothic Medium Cond" panose="020B0606030402020204" pitchFamily="34" charset="0"/>
              </a:rPr>
              <a:t>)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5F13C9E-C494-72A9-02EC-EEB8B4FAB1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44276" y="2664651"/>
            <a:ext cx="5609524" cy="300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25D80B1-687D-B3BC-4120-26E5BAD68879}"/>
              </a:ext>
            </a:extLst>
          </p:cNvPr>
          <p:cNvSpPr txBox="1">
            <a:spLocks/>
          </p:cNvSpPr>
          <p:nvPr/>
        </p:nvSpPr>
        <p:spPr>
          <a:xfrm>
            <a:off x="0" y="890384"/>
            <a:ext cx="12307078" cy="8809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Prise en compte du jour férié : </a:t>
            </a:r>
            <a:r>
              <a:rPr lang="fr-FR" sz="2800" dirty="0">
                <a:solidFill>
                  <a:srgbClr val="FFFF00"/>
                </a:solidFill>
              </a:rPr>
              <a:t>11/11/2022 </a:t>
            </a:r>
            <a:r>
              <a:rPr lang="fr-FR" sz="2800" dirty="0"/>
              <a:t>et des jours associés au week-end (</a:t>
            </a:r>
            <a:r>
              <a:rPr lang="fr-FR" sz="2800" dirty="0">
                <a:solidFill>
                  <a:srgbClr val="FFFF00"/>
                </a:solidFill>
              </a:rPr>
              <a:t>samedi</a:t>
            </a:r>
            <a:r>
              <a:rPr lang="fr-FR" sz="2800" dirty="0"/>
              <a:t>, </a:t>
            </a:r>
            <a:r>
              <a:rPr lang="fr-FR" sz="2800" dirty="0">
                <a:solidFill>
                  <a:srgbClr val="FFFF00"/>
                </a:solidFill>
              </a:rPr>
              <a:t>dimanche</a:t>
            </a:r>
            <a:r>
              <a:rPr lang="fr-FR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894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11" grpId="0" animBg="1"/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50CC26E-75BB-508F-70E1-9A3935FAA8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927" y="2633072"/>
            <a:ext cx="5306482" cy="282056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51438"/>
            <a:ext cx="12307078" cy="559616"/>
          </a:xfrm>
        </p:spPr>
        <p:txBody>
          <a:bodyPr rtlCol="0">
            <a:no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fr-FR" sz="4000" dirty="0"/>
              <a:t>=</a:t>
            </a:r>
            <a:r>
              <a:rPr lang="fr-FR" sz="4000" dirty="0">
                <a:solidFill>
                  <a:srgbClr val="FFFF00"/>
                </a:solidFill>
              </a:rPr>
              <a:t>NB.JOURS.OUVRES</a:t>
            </a:r>
            <a:r>
              <a:rPr lang="fr-FR" sz="3200" dirty="0"/>
              <a:t>(</a:t>
            </a:r>
            <a:r>
              <a:rPr lang="fr-FR" sz="3200" dirty="0">
                <a:solidFill>
                  <a:srgbClr val="92D050"/>
                </a:solidFill>
              </a:rPr>
              <a:t>Date départ</a:t>
            </a:r>
            <a:r>
              <a:rPr lang="fr-FR" sz="3200" dirty="0"/>
              <a:t>;</a:t>
            </a:r>
            <a:r>
              <a:rPr lang="fr-FR" sz="3200" dirty="0">
                <a:solidFill>
                  <a:srgbClr val="FFC000"/>
                </a:solidFill>
              </a:rPr>
              <a:t>Date de fin;</a:t>
            </a:r>
            <a:r>
              <a:rPr lang="fr-FR" sz="3200" dirty="0">
                <a:solidFill>
                  <a:srgbClr val="FF0000"/>
                </a:solidFill>
              </a:rPr>
              <a:t>Week-end</a:t>
            </a:r>
            <a:r>
              <a:rPr lang="fr-FR" sz="3200" dirty="0">
                <a:solidFill>
                  <a:srgbClr val="FFC000"/>
                </a:solidFill>
              </a:rPr>
              <a:t>;</a:t>
            </a:r>
            <a:r>
              <a:rPr lang="fr-FR" sz="3200" i="1" dirty="0">
                <a:solidFill>
                  <a:srgbClr val="00B0F0"/>
                </a:solidFill>
              </a:rPr>
              <a:t>Jours fériés</a:t>
            </a:r>
            <a:r>
              <a:rPr lang="fr-FR" sz="3200" dirty="0"/>
              <a:t>)</a:t>
            </a:r>
            <a:endParaRPr lang="fr-FR" sz="40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FONCTIONS ASSOCIÉES AUX DATES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4AD51DB2-A0F8-3AED-F32C-C8C49607D4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Légende : flèche courbée à une bordure 10">
            <a:extLst>
              <a:ext uri="{FF2B5EF4-FFF2-40B4-BE49-F238E27FC236}">
                <a16:creationId xmlns:a16="http://schemas.microsoft.com/office/drawing/2014/main" id="{40DBD57E-8598-EE4C-43D6-E8B614196D88}"/>
              </a:ext>
            </a:extLst>
          </p:cNvPr>
          <p:cNvSpPr/>
          <p:nvPr/>
        </p:nvSpPr>
        <p:spPr>
          <a:xfrm>
            <a:off x="3903751" y="6001478"/>
            <a:ext cx="8334904" cy="468995"/>
          </a:xfrm>
          <a:prstGeom prst="accentCallout2">
            <a:avLst>
              <a:gd name="adj1" fmla="val 8803"/>
              <a:gd name="adj2" fmla="val -273"/>
              <a:gd name="adj3" fmla="val 10792"/>
              <a:gd name="adj4" fmla="val -6368"/>
              <a:gd name="adj5" fmla="val -550440"/>
              <a:gd name="adj6" fmla="val -6088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Franklin Gothic Medium Cond" panose="020B0606030402020204" pitchFamily="34" charset="0"/>
              </a:rPr>
              <a:t>=</a:t>
            </a:r>
            <a:r>
              <a:rPr lang="fr-FR" sz="32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NB.JOURS.OUVRES.INTL</a:t>
            </a:r>
            <a:r>
              <a:rPr lang="fr-FR" sz="3200" dirty="0">
                <a:latin typeface="Franklin Gothic Medium Cond" panose="020B0606030402020204" pitchFamily="34" charset="0"/>
              </a:rPr>
              <a:t>(</a:t>
            </a:r>
            <a:r>
              <a:rPr lang="fr-FR" sz="3200" dirty="0">
                <a:solidFill>
                  <a:srgbClr val="92D050"/>
                </a:solidFill>
                <a:latin typeface="Franklin Gothic Medium Cond" panose="020B0606030402020204" pitchFamily="34" charset="0"/>
              </a:rPr>
              <a:t>A2</a:t>
            </a:r>
            <a:r>
              <a:rPr lang="fr-FR" sz="3200" dirty="0">
                <a:latin typeface="Franklin Gothic Medium Cond" panose="020B0606030402020204" pitchFamily="34" charset="0"/>
              </a:rPr>
              <a:t>;</a:t>
            </a:r>
            <a:r>
              <a:rPr lang="fr-FR" sz="3200" dirty="0">
                <a:solidFill>
                  <a:srgbClr val="FFC000"/>
                </a:solidFill>
                <a:latin typeface="Franklin Gothic Medium Cond" panose="020B0606030402020204" pitchFamily="34" charset="0"/>
              </a:rPr>
              <a:t>B2</a:t>
            </a:r>
            <a:r>
              <a:rPr lang="fr-FR" sz="3200" dirty="0">
                <a:latin typeface="Franklin Gothic Medium Cond" panose="020B0606030402020204" pitchFamily="34" charset="0"/>
              </a:rPr>
              <a:t>;</a:t>
            </a:r>
            <a:r>
              <a:rPr lang="fr-FR" sz="3200" dirty="0">
                <a:solidFill>
                  <a:srgbClr val="FF0000"/>
                </a:solidFill>
                <a:latin typeface="Franklin Gothic Medium Cond" panose="020B0606030402020204" pitchFamily="34" charset="0"/>
              </a:rPr>
              <a:t>"1000011"</a:t>
            </a:r>
            <a:r>
              <a:rPr lang="fr-FR" sz="3200" dirty="0">
                <a:latin typeface="Franklin Gothic Medium Cond" panose="020B0606030402020204" pitchFamily="34" charset="0"/>
              </a:rPr>
              <a:t>;</a:t>
            </a:r>
            <a:r>
              <a:rPr lang="fr-FR" sz="3200" dirty="0">
                <a:solidFill>
                  <a:srgbClr val="00B0F0"/>
                </a:solidFill>
                <a:latin typeface="Franklin Gothic Medium Cond" panose="020B0606030402020204" pitchFamily="34" charset="0"/>
              </a:rPr>
              <a:t>E2:E12</a:t>
            </a:r>
            <a:r>
              <a:rPr lang="fr-FR" sz="3200" dirty="0">
                <a:latin typeface="Franklin Gothic Medium Cond" panose="020B0606030402020204" pitchFamily="34" charset="0"/>
              </a:rPr>
              <a:t>)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5F13C9E-C494-72A9-02EC-EEB8B4FAB1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44276" y="2543353"/>
            <a:ext cx="5609524" cy="300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9A6A5E89-C684-ABB4-A473-0805A9402700}"/>
              </a:ext>
            </a:extLst>
          </p:cNvPr>
          <p:cNvSpPr txBox="1">
            <a:spLocks/>
          </p:cNvSpPr>
          <p:nvPr/>
        </p:nvSpPr>
        <p:spPr>
          <a:xfrm>
            <a:off x="0" y="890385"/>
            <a:ext cx="12307078" cy="8287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Prise en compte du jour férié : </a:t>
            </a:r>
            <a:r>
              <a:rPr lang="fr-FR" sz="2800" dirty="0">
                <a:solidFill>
                  <a:srgbClr val="FFFF00"/>
                </a:solidFill>
              </a:rPr>
              <a:t>11/11/2022 </a:t>
            </a:r>
            <a:r>
              <a:rPr lang="fr-FR" sz="2800" dirty="0"/>
              <a:t>et des jours associés au week-end (</a:t>
            </a:r>
            <a:r>
              <a:rPr lang="fr-FR" sz="2800" dirty="0">
                <a:solidFill>
                  <a:srgbClr val="FFFF00"/>
                </a:solidFill>
              </a:rPr>
              <a:t>lundi</a:t>
            </a:r>
            <a:r>
              <a:rPr lang="fr-FR" sz="2800" dirty="0"/>
              <a:t>, </a:t>
            </a:r>
            <a:r>
              <a:rPr lang="fr-FR" sz="2800" dirty="0">
                <a:solidFill>
                  <a:srgbClr val="FFFF00"/>
                </a:solidFill>
              </a:rPr>
              <a:t>samedi</a:t>
            </a:r>
            <a:r>
              <a:rPr lang="fr-FR" sz="2800" dirty="0"/>
              <a:t>, </a:t>
            </a:r>
            <a:r>
              <a:rPr lang="fr-FR" sz="2800" dirty="0">
                <a:solidFill>
                  <a:srgbClr val="FFFF00"/>
                </a:solidFill>
              </a:rPr>
              <a:t>dimanche</a:t>
            </a:r>
            <a:r>
              <a:rPr lang="fr-FR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4813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11" grpId="0" animBg="1"/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90385"/>
            <a:ext cx="12307078" cy="559616"/>
          </a:xfrm>
        </p:spPr>
        <p:txBody>
          <a:bodyPr rtlCol="0">
            <a:no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fr-FR" sz="3200" dirty="0"/>
              <a:t>Table de correspondance de la gestion des jours associés au week-ends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FONCTIONS ASSOCIÉES AUX DATES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4AD51DB2-A0F8-3AED-F32C-C8C49607D4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84A4079-161C-4DE1-EC79-384C067096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986" y="1723022"/>
            <a:ext cx="4047619" cy="375238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8DC4D46-31AC-47D0-D953-7940E940EF72}"/>
              </a:ext>
            </a:extLst>
          </p:cNvPr>
          <p:cNvSpPr txBox="1"/>
          <p:nvPr/>
        </p:nvSpPr>
        <p:spPr>
          <a:xfrm>
            <a:off x="4338735" y="2082673"/>
            <a:ext cx="74551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=</a:t>
            </a:r>
            <a:r>
              <a:rPr lang="fr-FR" sz="28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NB.JOURS.OUVRES.INTL</a:t>
            </a:r>
            <a:r>
              <a:rPr lang="fr-FR" sz="2800" dirty="0">
                <a:latin typeface="Franklin Gothic Medium Cond" panose="020B0606030402020204" pitchFamily="34" charset="0"/>
              </a:rPr>
              <a:t>(</a:t>
            </a:r>
            <a:r>
              <a:rPr lang="fr-FR" sz="2800" dirty="0">
                <a:solidFill>
                  <a:srgbClr val="92D050"/>
                </a:solidFill>
                <a:latin typeface="Franklin Gothic Medium Cond" panose="020B0606030402020204" pitchFamily="34" charset="0"/>
              </a:rPr>
              <a:t>A2</a:t>
            </a:r>
            <a:r>
              <a:rPr lang="fr-FR" sz="2800" dirty="0">
                <a:latin typeface="Franklin Gothic Medium Cond" panose="020B0606030402020204" pitchFamily="34" charset="0"/>
              </a:rPr>
              <a:t>;</a:t>
            </a:r>
            <a:r>
              <a:rPr lang="fr-FR" sz="2800" dirty="0">
                <a:solidFill>
                  <a:srgbClr val="FFC000"/>
                </a:solidFill>
                <a:latin typeface="Franklin Gothic Medium Cond" panose="020B0606030402020204" pitchFamily="34" charset="0"/>
              </a:rPr>
              <a:t>B2</a:t>
            </a:r>
            <a:r>
              <a:rPr lang="fr-FR" sz="2800" dirty="0">
                <a:latin typeface="Franklin Gothic Medium Cond" panose="020B0606030402020204" pitchFamily="34" charset="0"/>
              </a:rPr>
              <a:t>;</a:t>
            </a:r>
            <a:r>
              <a:rPr lang="fr-FR" sz="2800" dirty="0">
                <a:solidFill>
                  <a:srgbClr val="FF0000"/>
                </a:solidFill>
                <a:latin typeface="Franklin Gothic Medium Cond" panose="020B0606030402020204" pitchFamily="34" charset="0"/>
              </a:rPr>
              <a:t>"1000011"</a:t>
            </a:r>
            <a:r>
              <a:rPr lang="fr-FR" sz="2800" dirty="0">
                <a:latin typeface="Franklin Gothic Medium Cond" panose="020B0606030402020204" pitchFamily="34" charset="0"/>
              </a:rPr>
              <a:t>;</a:t>
            </a:r>
            <a:r>
              <a:rPr lang="fr-FR" sz="2800" dirty="0">
                <a:solidFill>
                  <a:srgbClr val="00B0F0"/>
                </a:solidFill>
                <a:latin typeface="Franklin Gothic Medium Cond" panose="020B0606030402020204" pitchFamily="34" charset="0"/>
              </a:rPr>
              <a:t>E2:E12</a:t>
            </a:r>
            <a:endParaRPr lang="fr-FR" sz="2800" dirty="0"/>
          </a:p>
        </p:txBody>
      </p:sp>
      <p:sp>
        <p:nvSpPr>
          <p:cNvPr id="14" name="Légende : flèche courbée à une bordure 13">
            <a:extLst>
              <a:ext uri="{FF2B5EF4-FFF2-40B4-BE49-F238E27FC236}">
                <a16:creationId xmlns:a16="http://schemas.microsoft.com/office/drawing/2014/main" id="{CA91905C-F46A-3F9D-0BC0-4EF7C4C70B72}"/>
              </a:ext>
            </a:extLst>
          </p:cNvPr>
          <p:cNvSpPr/>
          <p:nvPr/>
        </p:nvSpPr>
        <p:spPr>
          <a:xfrm flipH="1">
            <a:off x="5690119" y="4646645"/>
            <a:ext cx="3724468" cy="1337965"/>
          </a:xfrm>
          <a:prstGeom prst="accentCallout2">
            <a:avLst>
              <a:gd name="adj1" fmla="val 8803"/>
              <a:gd name="adj2" fmla="val -273"/>
              <a:gd name="adj3" fmla="val 9027"/>
              <a:gd name="adj4" fmla="val -8889"/>
              <a:gd name="adj5" fmla="val -153464"/>
              <a:gd name="adj6" fmla="val -8797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Jours considérés comme week-end</a:t>
            </a:r>
          </a:p>
          <a:p>
            <a:pPr algn="ctr"/>
            <a:r>
              <a:rPr lang="fr-FR" sz="2400" dirty="0">
                <a:latin typeface="Franklin Gothic Medium Cond" panose="020B0606030402020204" pitchFamily="34" charset="0"/>
              </a:rPr>
              <a:t>Lundi, samedi et dimanche</a:t>
            </a:r>
          </a:p>
        </p:txBody>
      </p:sp>
      <p:sp>
        <p:nvSpPr>
          <p:cNvPr id="15" name="Légende : flèche courbée à une bordure 14">
            <a:extLst>
              <a:ext uri="{FF2B5EF4-FFF2-40B4-BE49-F238E27FC236}">
                <a16:creationId xmlns:a16="http://schemas.microsoft.com/office/drawing/2014/main" id="{66CF76BF-A4C6-2FF2-3F56-2F532C79E210}"/>
              </a:ext>
            </a:extLst>
          </p:cNvPr>
          <p:cNvSpPr/>
          <p:nvPr/>
        </p:nvSpPr>
        <p:spPr>
          <a:xfrm flipH="1">
            <a:off x="8066314" y="1479747"/>
            <a:ext cx="755780" cy="281278"/>
          </a:xfrm>
          <a:prstGeom prst="accentCallout2">
            <a:avLst>
              <a:gd name="adj1" fmla="val 8803"/>
              <a:gd name="adj2" fmla="val 15776"/>
              <a:gd name="adj3" fmla="val 9027"/>
              <a:gd name="adj4" fmla="val -8889"/>
              <a:gd name="adj5" fmla="val 215512"/>
              <a:gd name="adj6" fmla="val -26536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Lun</a:t>
            </a:r>
          </a:p>
        </p:txBody>
      </p:sp>
      <p:sp>
        <p:nvSpPr>
          <p:cNvPr id="16" name="Légende : flèche courbée à une bordure 15">
            <a:extLst>
              <a:ext uri="{FF2B5EF4-FFF2-40B4-BE49-F238E27FC236}">
                <a16:creationId xmlns:a16="http://schemas.microsoft.com/office/drawing/2014/main" id="{93D42B6F-A584-42E4-0D85-DC9B56B89E41}"/>
              </a:ext>
            </a:extLst>
          </p:cNvPr>
          <p:cNvSpPr/>
          <p:nvPr/>
        </p:nvSpPr>
        <p:spPr>
          <a:xfrm flipH="1">
            <a:off x="9105122" y="1479747"/>
            <a:ext cx="755780" cy="281278"/>
          </a:xfrm>
          <a:prstGeom prst="accentCallout2">
            <a:avLst>
              <a:gd name="adj1" fmla="val 8803"/>
              <a:gd name="adj2" fmla="val 15776"/>
              <a:gd name="adj3" fmla="val 9027"/>
              <a:gd name="adj4" fmla="val -8889"/>
              <a:gd name="adj5" fmla="val 215512"/>
              <a:gd name="adj6" fmla="val -26536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Dim</a:t>
            </a:r>
          </a:p>
        </p:txBody>
      </p:sp>
    </p:spTree>
    <p:extLst>
      <p:ext uri="{BB962C8B-B14F-4D97-AF65-F5344CB8AC3E}">
        <p14:creationId xmlns:p14="http://schemas.microsoft.com/office/powerpoint/2010/main" val="630892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12" grpId="0" build="p"/>
      <p:bldP spid="14" grpId="0" animBg="1"/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47105268-0FC2-4454-FF78-CEAD1342F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023" y="3219269"/>
            <a:ext cx="4733333" cy="149523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51438"/>
            <a:ext cx="12307078" cy="559616"/>
          </a:xfrm>
        </p:spPr>
        <p:txBody>
          <a:bodyPr rtlCol="0">
            <a:no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fr-FR" sz="4000" dirty="0"/>
              <a:t>=</a:t>
            </a:r>
            <a:r>
              <a:rPr lang="fr-FR" sz="4000" dirty="0">
                <a:solidFill>
                  <a:srgbClr val="FFFF00"/>
                </a:solidFill>
              </a:rPr>
              <a:t>JOURSEM</a:t>
            </a:r>
            <a:r>
              <a:rPr lang="fr-FR" sz="3200" dirty="0"/>
              <a:t>(</a:t>
            </a:r>
            <a:r>
              <a:rPr lang="fr-FR" sz="3200" dirty="0">
                <a:solidFill>
                  <a:srgbClr val="92D050"/>
                </a:solidFill>
              </a:rPr>
              <a:t>Date</a:t>
            </a:r>
            <a:r>
              <a:rPr lang="fr-FR" sz="3200" dirty="0"/>
              <a:t>;</a:t>
            </a:r>
            <a:r>
              <a:rPr lang="fr-FR" sz="3200" i="1" dirty="0">
                <a:solidFill>
                  <a:srgbClr val="00B0F0"/>
                </a:solidFill>
              </a:rPr>
              <a:t>Type de codification</a:t>
            </a:r>
            <a:r>
              <a:rPr lang="fr-FR" sz="3200" dirty="0"/>
              <a:t>)</a:t>
            </a:r>
            <a:endParaRPr lang="fr-FR" sz="40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FONCTIONS ASSOCIÉES AUX DATES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1048242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Connaître le jour d’une date…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4AD51DB2-A0F8-3AED-F32C-C8C49607D4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Légende : flèche courbée à une bordure 10">
            <a:extLst>
              <a:ext uri="{FF2B5EF4-FFF2-40B4-BE49-F238E27FC236}">
                <a16:creationId xmlns:a16="http://schemas.microsoft.com/office/drawing/2014/main" id="{40DBD57E-8598-EE4C-43D6-E8B614196D88}"/>
              </a:ext>
            </a:extLst>
          </p:cNvPr>
          <p:cNvSpPr/>
          <p:nvPr/>
        </p:nvSpPr>
        <p:spPr>
          <a:xfrm>
            <a:off x="3849516" y="5549898"/>
            <a:ext cx="3243500" cy="468995"/>
          </a:xfrm>
          <a:prstGeom prst="accentCallout2">
            <a:avLst>
              <a:gd name="adj1" fmla="val 10793"/>
              <a:gd name="adj2" fmla="val 12672"/>
              <a:gd name="adj3" fmla="val 10792"/>
              <a:gd name="adj4" fmla="val -6368"/>
              <a:gd name="adj5" fmla="val -206258"/>
              <a:gd name="adj6" fmla="val -6376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Franklin Gothic Medium Cond" panose="020B0606030402020204" pitchFamily="34" charset="0"/>
              </a:rPr>
              <a:t>=</a:t>
            </a:r>
            <a:r>
              <a:rPr lang="fr-FR" sz="32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JOURSEM</a:t>
            </a:r>
            <a:r>
              <a:rPr lang="fr-FR" sz="3200" dirty="0">
                <a:latin typeface="Franklin Gothic Medium Cond" panose="020B0606030402020204" pitchFamily="34" charset="0"/>
              </a:rPr>
              <a:t>(</a:t>
            </a:r>
            <a:r>
              <a:rPr lang="fr-FR" sz="3200" dirty="0">
                <a:solidFill>
                  <a:srgbClr val="92D050"/>
                </a:solidFill>
                <a:latin typeface="Franklin Gothic Medium Cond" panose="020B0606030402020204" pitchFamily="34" charset="0"/>
              </a:rPr>
              <a:t>A3</a:t>
            </a:r>
            <a:r>
              <a:rPr lang="fr-FR" sz="3200" dirty="0">
                <a:latin typeface="Franklin Gothic Medium Cond" panose="020B0606030402020204" pitchFamily="34" charset="0"/>
              </a:rPr>
              <a:t>)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623F336-F910-54CD-DE3F-AEB1AE1D6F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6488" y="2641046"/>
            <a:ext cx="5658239" cy="265168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87FF8632-883E-978A-5F08-E39B98C6C0ED}"/>
              </a:ext>
            </a:extLst>
          </p:cNvPr>
          <p:cNvSpPr txBox="1">
            <a:spLocks/>
          </p:cNvSpPr>
          <p:nvPr/>
        </p:nvSpPr>
        <p:spPr>
          <a:xfrm>
            <a:off x="2774303" y="6203429"/>
            <a:ext cx="6882880" cy="36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400" dirty="0"/>
              <a:t>Le chiffre </a:t>
            </a:r>
            <a:r>
              <a:rPr lang="fr-FR" sz="2800" dirty="0">
                <a:solidFill>
                  <a:srgbClr val="FFFF00"/>
                </a:solidFill>
              </a:rPr>
              <a:t>2</a:t>
            </a:r>
            <a:r>
              <a:rPr lang="fr-FR" sz="2400" dirty="0"/>
              <a:t> correspond à un lundi,</a:t>
            </a:r>
            <a:r>
              <a:rPr lang="fr-FR" sz="2800" dirty="0">
                <a:solidFill>
                  <a:srgbClr val="FFFF00"/>
                </a:solidFill>
              </a:rPr>
              <a:t>3</a:t>
            </a:r>
            <a:r>
              <a:rPr lang="fr-FR" sz="2400" dirty="0"/>
              <a:t> à un mardi,…</a:t>
            </a:r>
          </a:p>
        </p:txBody>
      </p:sp>
    </p:spTree>
    <p:extLst>
      <p:ext uri="{BB962C8B-B14F-4D97-AF65-F5344CB8AC3E}">
        <p14:creationId xmlns:p14="http://schemas.microsoft.com/office/powerpoint/2010/main" val="1669493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7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11" grpId="0" animBg="1"/>
      <p:bldP spid="16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6673CBE-6978-0415-5B01-BB43D8DC9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654" y="2030933"/>
            <a:ext cx="5786111" cy="350212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58336"/>
            <a:ext cx="12307078" cy="559616"/>
          </a:xfrm>
        </p:spPr>
        <p:txBody>
          <a:bodyPr rtlCol="0">
            <a:no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fr-FR" sz="3200" dirty="0"/>
              <a:t>Table de correspondance de la gestion des numéros de journée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FONCTIONS ASSOCIÉES AUX DATES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4AD51DB2-A0F8-3AED-F32C-C8C49607D4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A2BA1DF-2EE6-198E-3070-354F39A222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4107" y="2456151"/>
            <a:ext cx="5658239" cy="265168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483E9EE-3AFC-9416-5621-FE6DEC98CA16}"/>
              </a:ext>
            </a:extLst>
          </p:cNvPr>
          <p:cNvSpPr/>
          <p:nvPr/>
        </p:nvSpPr>
        <p:spPr>
          <a:xfrm>
            <a:off x="7007291" y="3258522"/>
            <a:ext cx="2625660" cy="18732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760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97D436FE-67A6-AB14-525B-CD690E701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268" y="3245074"/>
            <a:ext cx="4904762" cy="143809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51438"/>
            <a:ext cx="12307078" cy="559616"/>
          </a:xfrm>
        </p:spPr>
        <p:txBody>
          <a:bodyPr rtlCol="0">
            <a:noAutofit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fr-FR" sz="4000" dirty="0"/>
              <a:t>=</a:t>
            </a:r>
            <a:r>
              <a:rPr lang="fr-FR" sz="4000" dirty="0">
                <a:solidFill>
                  <a:srgbClr val="FFFF00"/>
                </a:solidFill>
              </a:rPr>
              <a:t>NO.SEMAINE.ISO</a:t>
            </a:r>
            <a:r>
              <a:rPr lang="fr-FR" sz="3200" dirty="0"/>
              <a:t>(</a:t>
            </a:r>
            <a:r>
              <a:rPr lang="fr-FR" sz="3200" dirty="0">
                <a:solidFill>
                  <a:srgbClr val="92D050"/>
                </a:solidFill>
              </a:rPr>
              <a:t>Date</a:t>
            </a:r>
            <a:r>
              <a:rPr lang="fr-FR" sz="3200" dirty="0"/>
              <a:t>)</a:t>
            </a:r>
            <a:endParaRPr lang="fr-FR" sz="40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FONCTIONS ASSOCIÉES AUX DATES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1048242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Connaître le numéro de semaine d’une date…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4AD51DB2-A0F8-3AED-F32C-C8C49607D4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Légende : flèche courbée à une bordure 10">
            <a:extLst>
              <a:ext uri="{FF2B5EF4-FFF2-40B4-BE49-F238E27FC236}">
                <a16:creationId xmlns:a16="http://schemas.microsoft.com/office/drawing/2014/main" id="{40DBD57E-8598-EE4C-43D6-E8B614196D88}"/>
              </a:ext>
            </a:extLst>
          </p:cNvPr>
          <p:cNvSpPr/>
          <p:nvPr/>
        </p:nvSpPr>
        <p:spPr>
          <a:xfrm>
            <a:off x="3978394" y="5992145"/>
            <a:ext cx="4988324" cy="468995"/>
          </a:xfrm>
          <a:prstGeom prst="accentCallout2">
            <a:avLst>
              <a:gd name="adj1" fmla="val 10793"/>
              <a:gd name="adj2" fmla="val 12672"/>
              <a:gd name="adj3" fmla="val 10792"/>
              <a:gd name="adj4" fmla="val -6368"/>
              <a:gd name="adj5" fmla="val -309711"/>
              <a:gd name="adj6" fmla="val -6088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latin typeface="Franklin Gothic Medium Cond" panose="020B0606030402020204" pitchFamily="34" charset="0"/>
              </a:rPr>
              <a:t>=</a:t>
            </a:r>
            <a:r>
              <a:rPr lang="fr-FR" sz="32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NO.SEMAINE.ISO</a:t>
            </a:r>
            <a:r>
              <a:rPr lang="fr-FR" sz="3200" dirty="0">
                <a:latin typeface="Franklin Gothic Medium Cond" panose="020B0606030402020204" pitchFamily="34" charset="0"/>
              </a:rPr>
              <a:t>(</a:t>
            </a:r>
            <a:r>
              <a:rPr lang="fr-FR" sz="3200" dirty="0">
                <a:solidFill>
                  <a:srgbClr val="92D050"/>
                </a:solidFill>
                <a:latin typeface="Franklin Gothic Medium Cond" panose="020B0606030402020204" pitchFamily="34" charset="0"/>
              </a:rPr>
              <a:t>A3</a:t>
            </a:r>
            <a:r>
              <a:rPr lang="fr-FR" sz="3200" dirty="0">
                <a:latin typeface="Franklin Gothic Medium Cond" panose="020B0606030402020204" pitchFamily="34" charset="0"/>
              </a:rPr>
              <a:t>)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003BFE2-6406-1508-261A-13B5CCD48B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56786" y="2739295"/>
            <a:ext cx="6266064" cy="244965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16788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7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11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773</TotalTime>
  <Words>627</Words>
  <Application>Microsoft Office PowerPoint</Application>
  <PresentationFormat>Grand écran</PresentationFormat>
  <Paragraphs>100</Paragraphs>
  <Slides>15</Slides>
  <Notes>15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259</cp:revision>
  <dcterms:created xsi:type="dcterms:W3CDTF">2022-09-28T14:03:26Z</dcterms:created>
  <dcterms:modified xsi:type="dcterms:W3CDTF">2023-01-23T10:51:54Z</dcterms:modified>
</cp:coreProperties>
</file>