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60" r:id="rId3"/>
    <p:sldId id="284" r:id="rId4"/>
    <p:sldId id="283" r:id="rId5"/>
    <p:sldId id="285" r:id="rId6"/>
    <p:sldId id="286" r:id="rId7"/>
    <p:sldId id="287" r:id="rId8"/>
    <p:sldId id="288" r:id="rId9"/>
    <p:sldId id="289" r:id="rId10"/>
    <p:sldId id="290" r:id="rId11"/>
    <p:sldId id="291" r:id="rId1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1.xml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8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: % en +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: % en -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d’un ratio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92582411-24D9-400F-9BEC-A2DACBA0054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Calcul d’une variation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05DA28D-B071-4979-A844-7158D75A1C03}" type="parTrans" cxnId="{8C8C2D08-A36C-49BB-AE6B-08610078397C}">
      <dgm:prSet/>
      <dgm:spPr/>
      <dgm:t>
        <a:bodyPr/>
        <a:lstStyle/>
        <a:p>
          <a:endParaRPr lang="fr-FR"/>
        </a:p>
      </dgm:t>
    </dgm:pt>
    <dgm:pt modelId="{4EAEA310-0A32-461E-92B5-CBC1549C79D7}" type="sibTrans" cxnId="{8C8C2D08-A36C-49BB-AE6B-08610078397C}">
      <dgm:prSet/>
      <dgm:spPr/>
      <dgm:t>
        <a:bodyPr/>
        <a:lstStyle/>
        <a:p>
          <a:endParaRPr lang="fr-FR"/>
        </a:p>
      </dgm:t>
    </dgm:pt>
    <dgm:pt modelId="{884A0615-8B67-4A4C-A3CF-26A37C12C7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Calcul d’un pourcentage inverse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F12BA39B-797C-4346-A87C-26BA10ECBFA7}" type="parTrans" cxnId="{14C78C23-B4AA-4AFF-A5AC-633AC08298A9}">
      <dgm:prSet/>
      <dgm:spPr/>
      <dgm:t>
        <a:bodyPr/>
        <a:lstStyle/>
        <a:p>
          <a:endParaRPr lang="fr-FR"/>
        </a:p>
      </dgm:t>
    </dgm:pt>
    <dgm:pt modelId="{8FD702A9-9197-4C99-ABD8-F5BDE03D4285}" type="sibTrans" cxnId="{14C78C23-B4AA-4AFF-A5AC-633AC08298A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5">
        <dgm:presLayoutVars>
          <dgm:chMax val="0"/>
          <dgm:chPref val="0"/>
        </dgm:presLayoutVars>
      </dgm:prSet>
      <dgm:spPr/>
    </dgm:pt>
    <dgm:pt modelId="{F45FC33C-58A2-4A68-8D22-41476041C788}" type="pres">
      <dgm:prSet presAssocID="{268EBEF8-B627-463B-83FC-1E9527284A0A}" presName="sibTrans" presStyleCnt="0"/>
      <dgm:spPr/>
    </dgm:pt>
    <dgm:pt modelId="{A9C0D01F-2E61-45A3-88FF-5E7D4004E642}" type="pres">
      <dgm:prSet presAssocID="{92582411-24D9-400F-9BEC-A2DACBA00540}" presName="compNode" presStyleCnt="0"/>
      <dgm:spPr/>
    </dgm:pt>
    <dgm:pt modelId="{3F33A73D-30A1-4FE0-A661-43F650CADB71}" type="pres">
      <dgm:prSet presAssocID="{92582411-24D9-400F-9BEC-A2DACBA00540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85D4F7B6-E6A1-4A82-B524-5B1BDD85B347}" type="pres">
      <dgm:prSet presAssocID="{92582411-24D9-400F-9BEC-A2DACBA00540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76DD2B52-701E-44B0-BBB4-307723C7F981}" type="pres">
      <dgm:prSet presAssocID="{92582411-24D9-400F-9BEC-A2DACBA00540}" presName="spaceRect" presStyleCnt="0"/>
      <dgm:spPr/>
    </dgm:pt>
    <dgm:pt modelId="{42E42BAB-FE59-40DB-8694-83AED49DA388}" type="pres">
      <dgm:prSet presAssocID="{92582411-24D9-400F-9BEC-A2DACBA00540}" presName="parTx" presStyleLbl="revTx" presStyleIdx="3" presStyleCnt="5">
        <dgm:presLayoutVars>
          <dgm:chMax val="0"/>
          <dgm:chPref val="0"/>
        </dgm:presLayoutVars>
      </dgm:prSet>
      <dgm:spPr/>
    </dgm:pt>
    <dgm:pt modelId="{75B18F53-8035-45D8-8368-F75AAB250AE6}" type="pres">
      <dgm:prSet presAssocID="{4EAEA310-0A32-461E-92B5-CBC1549C79D7}" presName="sibTrans" presStyleCnt="0"/>
      <dgm:spPr/>
    </dgm:pt>
    <dgm:pt modelId="{76E45CD1-5203-418C-82D5-1603D49C6F9F}" type="pres">
      <dgm:prSet presAssocID="{884A0615-8B67-4A4C-A3CF-26A37C12C729}" presName="compNode" presStyleCnt="0"/>
      <dgm:spPr/>
    </dgm:pt>
    <dgm:pt modelId="{BE4A5EF0-C17A-417F-9653-131787E7B76C}" type="pres">
      <dgm:prSet presAssocID="{884A0615-8B67-4A4C-A3CF-26A37C12C729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CE4C0C56-F6F3-4FD0-A279-E7E2CD268472}" type="pres">
      <dgm:prSet presAssocID="{884A0615-8B67-4A4C-A3CF-26A37C12C729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82D7DB4F-BF16-4AB2-94A5-3FB7CAB4234F}" type="pres">
      <dgm:prSet presAssocID="{884A0615-8B67-4A4C-A3CF-26A37C12C729}" presName="spaceRect" presStyleCnt="0"/>
      <dgm:spPr/>
    </dgm:pt>
    <dgm:pt modelId="{E8009B5A-B772-42BB-B690-D3C2A559C39E}" type="pres">
      <dgm:prSet presAssocID="{884A0615-8B67-4A4C-A3CF-26A37C12C729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C8C2D08-A36C-49BB-AE6B-08610078397C}" srcId="{162F69A6-0780-49EA-A6A8-3965C12489B2}" destId="{92582411-24D9-400F-9BEC-A2DACBA00540}" srcOrd="3" destOrd="0" parTransId="{705DA28D-B071-4979-A844-7158D75A1C03}" sibTransId="{4EAEA310-0A32-461E-92B5-CBC1549C79D7}"/>
    <dgm:cxn modelId="{43FED21C-E785-4FCA-ABE3-AAAB557817F4}" type="presOf" srcId="{884A0615-8B67-4A4C-A3CF-26A37C12C729}" destId="{E8009B5A-B772-42BB-B690-D3C2A559C39E}" srcOrd="0" destOrd="0" presId="urn:microsoft.com/office/officeart/2018/2/layout/IconVerticalSolidList#1"/>
    <dgm:cxn modelId="{14C78C23-B4AA-4AFF-A5AC-633AC08298A9}" srcId="{162F69A6-0780-49EA-A6A8-3965C12489B2}" destId="{884A0615-8B67-4A4C-A3CF-26A37C12C729}" srcOrd="4" destOrd="0" parTransId="{F12BA39B-797C-4346-A87C-26BA10ECBFA7}" sibTransId="{8FD702A9-9197-4C99-ABD8-F5BDE03D428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5F54FD83-2708-495D-A664-08171A7D7790}" type="presOf" srcId="{92582411-24D9-400F-9BEC-A2DACBA00540}" destId="{42E42BAB-FE59-40DB-8694-83AED49DA388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  <dgm:cxn modelId="{1E9CF2E8-04B1-47D8-AB56-FA3A57484560}" type="presParOf" srcId="{05261D3E-3CC7-4C85-9E09-D67FC777908C}" destId="{F45FC33C-58A2-4A68-8D22-41476041C788}" srcOrd="5" destOrd="0" presId="urn:microsoft.com/office/officeart/2018/2/layout/IconVerticalSolidList#1"/>
    <dgm:cxn modelId="{C829EC61-E0A5-47B4-BBC8-624E8245BA6C}" type="presParOf" srcId="{05261D3E-3CC7-4C85-9E09-D67FC777908C}" destId="{A9C0D01F-2E61-45A3-88FF-5E7D4004E642}" srcOrd="6" destOrd="0" presId="urn:microsoft.com/office/officeart/2018/2/layout/IconVerticalSolidList#1"/>
    <dgm:cxn modelId="{0D6759D2-1277-4117-838C-CFC9AD21C34F}" type="presParOf" srcId="{A9C0D01F-2E61-45A3-88FF-5E7D4004E642}" destId="{3F33A73D-30A1-4FE0-A661-43F650CADB71}" srcOrd="0" destOrd="0" presId="urn:microsoft.com/office/officeart/2018/2/layout/IconVerticalSolidList#1"/>
    <dgm:cxn modelId="{18567165-1B5C-4BB1-8940-9D156D21FD61}" type="presParOf" srcId="{A9C0D01F-2E61-45A3-88FF-5E7D4004E642}" destId="{85D4F7B6-E6A1-4A82-B524-5B1BDD85B347}" srcOrd="1" destOrd="0" presId="urn:microsoft.com/office/officeart/2018/2/layout/IconVerticalSolidList#1"/>
    <dgm:cxn modelId="{05D020C0-8A89-48AF-9D16-073B6D209332}" type="presParOf" srcId="{A9C0D01F-2E61-45A3-88FF-5E7D4004E642}" destId="{76DD2B52-701E-44B0-BBB4-307723C7F981}" srcOrd="2" destOrd="0" presId="urn:microsoft.com/office/officeart/2018/2/layout/IconVerticalSolidList#1"/>
    <dgm:cxn modelId="{BB751100-938F-4C33-BC60-B0277EFE6ED8}" type="presParOf" srcId="{A9C0D01F-2E61-45A3-88FF-5E7D4004E642}" destId="{42E42BAB-FE59-40DB-8694-83AED49DA388}" srcOrd="3" destOrd="0" presId="urn:microsoft.com/office/officeart/2018/2/layout/IconVerticalSolidList#1"/>
    <dgm:cxn modelId="{56D5FE60-01C9-4031-B3BD-E0CC556E18EA}" type="presParOf" srcId="{05261D3E-3CC7-4C85-9E09-D67FC777908C}" destId="{75B18F53-8035-45D8-8368-F75AAB250AE6}" srcOrd="7" destOrd="0" presId="urn:microsoft.com/office/officeart/2018/2/layout/IconVerticalSolidList#1"/>
    <dgm:cxn modelId="{BDD5370B-8B46-491E-8E85-9FE4CD5C04C8}" type="presParOf" srcId="{05261D3E-3CC7-4C85-9E09-D67FC777908C}" destId="{76E45CD1-5203-418C-82D5-1603D49C6F9F}" srcOrd="8" destOrd="0" presId="urn:microsoft.com/office/officeart/2018/2/layout/IconVerticalSolidList#1"/>
    <dgm:cxn modelId="{D768E1EB-6994-4DA1-9D81-6686EC530FDD}" type="presParOf" srcId="{76E45CD1-5203-418C-82D5-1603D49C6F9F}" destId="{BE4A5EF0-C17A-417F-9653-131787E7B76C}" srcOrd="0" destOrd="0" presId="urn:microsoft.com/office/officeart/2018/2/layout/IconVerticalSolidList#1"/>
    <dgm:cxn modelId="{26CA7A7D-CD98-4859-ABA9-65C81CB41C97}" type="presParOf" srcId="{76E45CD1-5203-418C-82D5-1603D49C6F9F}" destId="{CE4C0C56-F6F3-4FD0-A279-E7E2CD268472}" srcOrd="1" destOrd="0" presId="urn:microsoft.com/office/officeart/2018/2/layout/IconVerticalSolidList#1"/>
    <dgm:cxn modelId="{938A6AB1-B2D8-4DDD-8E55-474E51B09BF2}" type="presParOf" srcId="{76E45CD1-5203-418C-82D5-1603D49C6F9F}" destId="{82D7DB4F-BF16-4AB2-94A5-3FB7CAB4234F}" srcOrd="2" destOrd="0" presId="urn:microsoft.com/office/officeart/2018/2/layout/IconVerticalSolidList#1"/>
    <dgm:cxn modelId="{B602FF70-7D25-4241-92C2-1F9BF9C7C087}" type="presParOf" srcId="{76E45CD1-5203-418C-82D5-1603D49C6F9F}" destId="{E8009B5A-B772-42BB-B690-D3C2A559C39E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247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: % en +</a:t>
          </a: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: % en -</a:t>
          </a:r>
        </a:p>
      </dsp:txBody>
      <dsp:txXfrm>
        <a:off x="1150288" y="1249576"/>
        <a:ext cx="5641034" cy="995920"/>
      </dsp:txXfrm>
    </dsp:sp>
    <dsp:sp modelId="{C99E6739-B8D0-4435-82C4-C47B3E1F2EBD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 d’un ratio</a:t>
          </a:r>
        </a:p>
      </dsp:txBody>
      <dsp:txXfrm>
        <a:off x="1150288" y="2494477"/>
        <a:ext cx="5641034" cy="995920"/>
      </dsp:txXfrm>
    </dsp:sp>
    <dsp:sp modelId="{3F33A73D-30A1-4FE0-A661-43F650CADB71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4F7B6-E6A1-4A82-B524-5B1BDD85B347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42BAB-FE59-40DB-8694-83AED49DA388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Calcul d’une variation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BE4A5EF0-C17A-417F-9653-131787E7B76C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4C0C56-F6F3-4FD0-A279-E7E2CD268472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009B5A-B772-42BB-B690-D3C2A559C39E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Calcul d’un pourcentage inverse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07/03/2023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07/03/2023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91742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2932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30619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26250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5746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69071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4198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3203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04426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0759659"/>
              </p:ext>
            </p:extLst>
          </p:nvPr>
        </p:nvGraphicFramePr>
        <p:xfrm>
          <a:off x="5419332" y="-912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76BAF7C5-5B20-05E6-5472-753A389E76BE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F93353-43EA-BB5F-B115-CD08F28E74F5}"/>
              </a:ext>
            </a:extLst>
          </p:cNvPr>
          <p:cNvSpPr txBox="1"/>
          <p:nvPr/>
        </p:nvSpPr>
        <p:spPr>
          <a:xfrm>
            <a:off x="0" y="4454150"/>
            <a:ext cx="5399055" cy="6683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CALCUL AVEC DES %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E4FC93E-891A-CFD4-1598-E03DF6BB4A17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8788ED8C-5C57-0193-4957-F7B15B9B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0549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3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5183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le montant d’une augmentation en fonction d’un prix et d’un pourcentage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 : % en +…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2103751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latin typeface="Daytona Condensed" panose="020B0506030503040204" pitchFamily="34" charset="0"/>
              </a:rPr>
              <a:t>= 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Prix </a:t>
            </a:r>
            <a:r>
              <a:rPr lang="fr-FR" sz="3200" dirty="0">
                <a:latin typeface="Daytona Condensed" panose="020B0506030503040204" pitchFamily="34" charset="0"/>
              </a:rPr>
              <a:t>x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Pourcentage d’augmentation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767111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 prix de </a:t>
            </a:r>
            <a:r>
              <a:rPr lang="fr-FR" sz="3200" dirty="0">
                <a:solidFill>
                  <a:srgbClr val="FFFF00"/>
                </a:solidFill>
              </a:rPr>
              <a:t>10 €</a:t>
            </a:r>
            <a:r>
              <a:rPr lang="fr-FR" sz="2600" dirty="0"/>
              <a:t> et une augmentation de </a:t>
            </a:r>
            <a:r>
              <a:rPr lang="fr-FR" sz="3200" dirty="0">
                <a:solidFill>
                  <a:srgbClr val="FFFF00"/>
                </a:solidFill>
              </a:rPr>
              <a:t>15%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4870574" y="3418929"/>
            <a:ext cx="3813113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10 € </a:t>
            </a:r>
            <a:r>
              <a:rPr lang="fr-FR" dirty="0">
                <a:solidFill>
                  <a:schemeClr val="bg1"/>
                </a:solidFill>
              </a:rPr>
              <a:t>x</a:t>
            </a:r>
            <a:r>
              <a:rPr lang="fr-FR" dirty="0"/>
              <a:t> 15%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1,50 €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1" y="3457912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montant de l’augmentation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D9B09E0-F59E-35A7-A20D-3F5F0F77D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1181" y="4516016"/>
            <a:ext cx="8929638" cy="21271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BDCB410-DBC8-8021-2267-6623F4B33E97}"/>
              </a:ext>
            </a:extLst>
          </p:cNvPr>
          <p:cNvSpPr/>
          <p:nvPr/>
        </p:nvSpPr>
        <p:spPr>
          <a:xfrm>
            <a:off x="4759391" y="4149842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146264-EBDC-FCEF-0415-90ECA0D49F28}"/>
              </a:ext>
            </a:extLst>
          </p:cNvPr>
          <p:cNvSpPr/>
          <p:nvPr/>
        </p:nvSpPr>
        <p:spPr>
          <a:xfrm>
            <a:off x="5975480" y="6065999"/>
            <a:ext cx="1526331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8" grpId="0" build="p"/>
      <p:bldP spid="10" grpId="0" build="p"/>
      <p:bldP spid="11" grpId="0" build="p"/>
      <p:bldP spid="12" grpId="0" build="p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18156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le prix final en fonction d’un pourcentage d’augmentation et d’un prix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2011540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Prix final </a:t>
            </a:r>
            <a:r>
              <a:rPr lang="fr-FR" sz="3200" dirty="0">
                <a:latin typeface="Daytona Condensed" panose="020B050603050304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Prix </a:t>
            </a:r>
            <a:r>
              <a:rPr lang="fr-FR" sz="3200" dirty="0">
                <a:latin typeface="Daytona Condensed" panose="020B0506030503040204" pitchFamily="34" charset="0"/>
              </a:rPr>
              <a:t>+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(Prix </a:t>
            </a:r>
            <a:r>
              <a:rPr lang="fr-FR" sz="3200" dirty="0">
                <a:latin typeface="Daytona Condensed" panose="020B0506030503040204" pitchFamily="34" charset="0"/>
              </a:rPr>
              <a:t>x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Pourcentage d’augmentation)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674900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 prix de </a:t>
            </a:r>
            <a:r>
              <a:rPr lang="fr-FR" sz="3200" dirty="0">
                <a:solidFill>
                  <a:srgbClr val="FFFF00"/>
                </a:solidFill>
              </a:rPr>
              <a:t>10 €</a:t>
            </a:r>
            <a:r>
              <a:rPr lang="fr-FR" sz="2600" dirty="0"/>
              <a:t> et une augmentation de </a:t>
            </a:r>
            <a:r>
              <a:rPr lang="fr-FR" sz="3200" dirty="0">
                <a:solidFill>
                  <a:srgbClr val="FFFF00"/>
                </a:solidFill>
              </a:rPr>
              <a:t>15%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2537927" y="3247373"/>
            <a:ext cx="5026090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10 € </a:t>
            </a:r>
            <a:r>
              <a:rPr lang="fr-FR" dirty="0">
                <a:solidFill>
                  <a:schemeClr val="bg1"/>
                </a:solidFill>
              </a:rPr>
              <a:t>+</a:t>
            </a:r>
            <a:r>
              <a:rPr lang="fr-FR" dirty="0"/>
              <a:t> (10 € </a:t>
            </a:r>
            <a:r>
              <a:rPr lang="fr-FR" dirty="0">
                <a:solidFill>
                  <a:schemeClr val="bg1"/>
                </a:solidFill>
              </a:rPr>
              <a:t>x</a:t>
            </a:r>
            <a:r>
              <a:rPr lang="fr-FR" dirty="0"/>
              <a:t> 15%)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11,50 €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-2" y="3283658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prix final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385831D-0096-3DAF-5ADA-9DBC57110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3616" y="4205905"/>
            <a:ext cx="6864762" cy="244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18A736C2-6E4B-03A8-AAB6-3A54C2BBDF08}"/>
              </a:ext>
            </a:extLst>
          </p:cNvPr>
          <p:cNvSpPr/>
          <p:nvPr/>
        </p:nvSpPr>
        <p:spPr>
          <a:xfrm>
            <a:off x="5197927" y="3844282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7203423-B6D7-6CAF-35FA-CB89675BE7D8}"/>
              </a:ext>
            </a:extLst>
          </p:cNvPr>
          <p:cNvSpPr/>
          <p:nvPr/>
        </p:nvSpPr>
        <p:spPr>
          <a:xfrm>
            <a:off x="6012804" y="6167535"/>
            <a:ext cx="1097125" cy="34304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233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build="p"/>
      <p:bldP spid="10" grpId="0" build="p"/>
      <p:bldP spid="11" grpId="0" build="p"/>
      <p:bldP spid="12" grpId="0" build="p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06431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le montant d’une réduction en fonction d’un prix et d’un pourcentage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 : % en -…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2103751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latin typeface="Daytona Condensed" panose="020B050603050304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Prix </a:t>
            </a:r>
            <a:r>
              <a:rPr lang="fr-FR" sz="3200" dirty="0">
                <a:latin typeface="Daytona Condensed" panose="020B0506030503040204" pitchFamily="34" charset="0"/>
              </a:rPr>
              <a:t>x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Pourcentage de réduction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767111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 prix de </a:t>
            </a:r>
            <a:r>
              <a:rPr lang="fr-FR" sz="3200" dirty="0">
                <a:solidFill>
                  <a:srgbClr val="FFFF00"/>
                </a:solidFill>
              </a:rPr>
              <a:t>10 €</a:t>
            </a:r>
            <a:r>
              <a:rPr lang="fr-FR" sz="2600" dirty="0"/>
              <a:t> et une réduction de </a:t>
            </a:r>
            <a:r>
              <a:rPr lang="fr-FR" sz="3200" dirty="0">
                <a:solidFill>
                  <a:srgbClr val="FFFF00"/>
                </a:solidFill>
              </a:rPr>
              <a:t>15%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4730624" y="3333137"/>
            <a:ext cx="3374571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10 € </a:t>
            </a:r>
            <a:r>
              <a:rPr lang="fr-FR" dirty="0">
                <a:solidFill>
                  <a:schemeClr val="bg1"/>
                </a:solidFill>
              </a:rPr>
              <a:t>x</a:t>
            </a:r>
            <a:r>
              <a:rPr lang="fr-FR" dirty="0"/>
              <a:t> 15%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1,50 €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1" y="3382155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montant de la réduction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2732CB-90B0-2675-A9F6-BB74EC62F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2326" y="4320073"/>
            <a:ext cx="9547348" cy="22629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9B241694-38F5-59A5-F9C1-2D15E61A411A}"/>
              </a:ext>
            </a:extLst>
          </p:cNvPr>
          <p:cNvSpPr/>
          <p:nvPr/>
        </p:nvSpPr>
        <p:spPr>
          <a:xfrm>
            <a:off x="4740729" y="3953893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6CA12A7-3273-2116-1C57-0B711F67F18D}"/>
              </a:ext>
            </a:extLst>
          </p:cNvPr>
          <p:cNvSpPr/>
          <p:nvPr/>
        </p:nvSpPr>
        <p:spPr>
          <a:xfrm>
            <a:off x="5975480" y="5962260"/>
            <a:ext cx="1526331" cy="3825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797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8" grpId="0" build="p"/>
      <p:bldP spid="10" grpId="0" build="p"/>
      <p:bldP spid="11" grpId="0" build="p"/>
      <p:bldP spid="12" grpId="0" build="p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0525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le prix final en fonction d’un pourcentage de réduction et d’un prix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1935476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Prix final </a:t>
            </a:r>
            <a:r>
              <a:rPr lang="fr-FR" sz="3200" dirty="0">
                <a:latin typeface="Daytona Condensed" panose="020B050603050304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Prix </a:t>
            </a:r>
            <a:r>
              <a:rPr lang="fr-FR" sz="3200" dirty="0">
                <a:latin typeface="Daytona Condensed" panose="020B0506030503040204" pitchFamily="34" charset="0"/>
              </a:rPr>
              <a:t>-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(Prix </a:t>
            </a:r>
            <a:r>
              <a:rPr lang="fr-FR" sz="3200" dirty="0">
                <a:latin typeface="Daytona Condensed" panose="020B0506030503040204" pitchFamily="34" charset="0"/>
              </a:rPr>
              <a:t>x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Pourcentage de réduction)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598836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 prix de </a:t>
            </a:r>
            <a:r>
              <a:rPr lang="fr-FR" sz="3200" dirty="0">
                <a:solidFill>
                  <a:srgbClr val="FFFF00"/>
                </a:solidFill>
              </a:rPr>
              <a:t>10 €</a:t>
            </a:r>
            <a:r>
              <a:rPr lang="fr-FR" sz="2600" dirty="0"/>
              <a:t> et une réduction de </a:t>
            </a:r>
            <a:r>
              <a:rPr lang="fr-FR" sz="3200" dirty="0">
                <a:solidFill>
                  <a:srgbClr val="FFFF00"/>
                </a:solidFill>
              </a:rPr>
              <a:t>15%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2565918" y="3181211"/>
            <a:ext cx="470884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10 € </a:t>
            </a:r>
            <a:r>
              <a:rPr lang="fr-FR" dirty="0">
                <a:solidFill>
                  <a:schemeClr val="bg1"/>
                </a:solidFill>
              </a:rPr>
              <a:t>-</a:t>
            </a:r>
            <a:r>
              <a:rPr lang="fr-FR" dirty="0"/>
              <a:t> (10 € </a:t>
            </a:r>
            <a:r>
              <a:rPr lang="fr-FR" dirty="0">
                <a:solidFill>
                  <a:schemeClr val="bg1"/>
                </a:solidFill>
              </a:rPr>
              <a:t>x</a:t>
            </a:r>
            <a:r>
              <a:rPr lang="fr-FR" dirty="0"/>
              <a:t> 15%)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8,50 €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-2" y="3193489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prix final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2C02592-24A6-8C87-04FC-32373FFA3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607" y="4134662"/>
            <a:ext cx="7190786" cy="25324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CEDC387-0A4B-C9E7-523E-66B75749C10B}"/>
              </a:ext>
            </a:extLst>
          </p:cNvPr>
          <p:cNvSpPr/>
          <p:nvPr/>
        </p:nvSpPr>
        <p:spPr>
          <a:xfrm>
            <a:off x="5197927" y="3788296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BC370A7-69E7-7056-9DBA-BCE3AAFD4869}"/>
              </a:ext>
            </a:extLst>
          </p:cNvPr>
          <p:cNvSpPr/>
          <p:nvPr/>
        </p:nvSpPr>
        <p:spPr>
          <a:xfrm>
            <a:off x="6012804" y="6167535"/>
            <a:ext cx="1097125" cy="343045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497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build="p"/>
      <p:bldP spid="10" grpId="0" build="p"/>
      <p:bldP spid="11" grpId="0" build="p"/>
      <p:bldP spid="12" grpId="0" build="p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15F0601-20E8-80F5-67A1-3FE32097C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232" y="4002748"/>
            <a:ext cx="6504762" cy="26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5183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le ratio en fonction d’une valeur et d’un total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 d’un ratio…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1860640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latin typeface="Daytona Condensed" panose="020B0506030503040204" pitchFamily="34" charset="0"/>
              </a:rPr>
              <a:t>= 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Valeur </a:t>
            </a:r>
            <a:r>
              <a:rPr lang="fr-FR" sz="3200" dirty="0">
                <a:latin typeface="Daytona Condensed" panose="020B0506030503040204" pitchFamily="34" charset="0"/>
              </a:rPr>
              <a:t>/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Total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375154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une valeur de </a:t>
            </a:r>
            <a:r>
              <a:rPr lang="fr-FR" sz="3200" dirty="0">
                <a:solidFill>
                  <a:srgbClr val="FFFF00"/>
                </a:solidFill>
              </a:rPr>
              <a:t>10 €</a:t>
            </a:r>
            <a:r>
              <a:rPr lang="fr-FR" sz="2600" dirty="0"/>
              <a:t> et un total de </a:t>
            </a:r>
            <a:r>
              <a:rPr lang="fr-FR" sz="3200" dirty="0">
                <a:solidFill>
                  <a:srgbClr val="FFFF00"/>
                </a:solidFill>
              </a:rPr>
              <a:t>50 €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3470979" y="3026972"/>
            <a:ext cx="3813113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10 € </a:t>
            </a:r>
            <a:r>
              <a:rPr lang="fr-FR" dirty="0">
                <a:solidFill>
                  <a:schemeClr val="bg1"/>
                </a:solidFill>
              </a:rPr>
              <a:t>/</a:t>
            </a:r>
            <a:r>
              <a:rPr lang="fr-FR" dirty="0"/>
              <a:t> 50 €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0,2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1" y="3065955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montant du ratio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BDCB410-DBC8-8021-2267-6623F4B33E97}"/>
              </a:ext>
            </a:extLst>
          </p:cNvPr>
          <p:cNvSpPr/>
          <p:nvPr/>
        </p:nvSpPr>
        <p:spPr>
          <a:xfrm>
            <a:off x="5872063" y="3636574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146264-EBDC-FCEF-0415-90ECA0D49F28}"/>
              </a:ext>
            </a:extLst>
          </p:cNvPr>
          <p:cNvSpPr/>
          <p:nvPr/>
        </p:nvSpPr>
        <p:spPr>
          <a:xfrm>
            <a:off x="5723550" y="5345605"/>
            <a:ext cx="1526331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0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8" grpId="0" build="p"/>
      <p:bldP spid="10" grpId="0" build="p"/>
      <p:bldP spid="11" grpId="0" build="p"/>
      <p:bldP spid="12" grpId="0" build="p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F6BE725-5764-6633-AF78-BCF49E09F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156" y="4045333"/>
            <a:ext cx="6809524" cy="26761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79001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Il restera à appliquer pour cette valeur, le format </a:t>
            </a:r>
            <a:r>
              <a:rPr lang="fr-FR" sz="2600" dirty="0">
                <a:solidFill>
                  <a:srgbClr val="FFFF00"/>
                </a:solidFill>
              </a:rPr>
              <a:t>%</a:t>
            </a:r>
            <a:r>
              <a:rPr lang="fr-FR" sz="2600" dirty="0"/>
              <a:t> en utilisant les outils </a:t>
            </a:r>
            <a:r>
              <a:rPr lang="fr-FR" sz="2600" dirty="0">
                <a:solidFill>
                  <a:srgbClr val="FFFF00"/>
                </a:solidFill>
              </a:rPr>
              <a:t>Style de pourcentage </a:t>
            </a:r>
            <a:r>
              <a:rPr lang="fr-FR" sz="2600" dirty="0"/>
              <a:t>et</a:t>
            </a:r>
            <a:r>
              <a:rPr lang="fr-FR" sz="2600" dirty="0">
                <a:solidFill>
                  <a:srgbClr val="FFFF00"/>
                </a:solidFill>
              </a:rPr>
              <a:t> Ajouter une décimale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BDCB410-DBC8-8021-2267-6623F4B33E97}"/>
              </a:ext>
            </a:extLst>
          </p:cNvPr>
          <p:cNvSpPr/>
          <p:nvPr/>
        </p:nvSpPr>
        <p:spPr>
          <a:xfrm>
            <a:off x="5723550" y="3706214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146264-EBDC-FCEF-0415-90ECA0D49F28}"/>
              </a:ext>
            </a:extLst>
          </p:cNvPr>
          <p:cNvSpPr/>
          <p:nvPr/>
        </p:nvSpPr>
        <p:spPr>
          <a:xfrm>
            <a:off x="5723551" y="5420251"/>
            <a:ext cx="1255748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EF295F-78FE-22E2-3A90-0F818FB98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8143" y="2250941"/>
            <a:ext cx="9257143" cy="12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51896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498ADE7-FE12-0444-5C9B-76606E381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12" y="4301412"/>
            <a:ext cx="9220176" cy="219631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5184"/>
            <a:ext cx="12191999" cy="5152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une variation entre deux valeurs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 d’une variation…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1860640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latin typeface="Daytona Condensed" panose="020B0506030503040204" pitchFamily="34" charset="0"/>
              </a:rPr>
              <a:t>= (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Valeur 2 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Daytona Condensed" panose="020B0506030503040204" pitchFamily="34" charset="0"/>
              </a:rPr>
              <a:t>–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Valeur 1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Daytona Condensed" panose="020B0506030503040204" pitchFamily="34" charset="0"/>
              </a:rPr>
              <a:t>)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</a:t>
            </a:r>
            <a:r>
              <a:rPr lang="fr-FR" sz="3200" dirty="0">
                <a:latin typeface="Daytona Condensed" panose="020B0506030503040204" pitchFamily="34" charset="0"/>
              </a:rPr>
              <a:t>/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Valeur 1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" y="2375154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une Valeur 1 de </a:t>
            </a:r>
            <a:r>
              <a:rPr lang="fr-FR" sz="3200" dirty="0">
                <a:solidFill>
                  <a:srgbClr val="FFFF00"/>
                </a:solidFill>
              </a:rPr>
              <a:t>100 €</a:t>
            </a:r>
            <a:r>
              <a:rPr lang="fr-FR" sz="2600" dirty="0"/>
              <a:t> et une Valeur 2 de </a:t>
            </a:r>
            <a:r>
              <a:rPr lang="fr-FR" sz="3200" dirty="0">
                <a:solidFill>
                  <a:srgbClr val="FFFF00"/>
                </a:solidFill>
              </a:rPr>
              <a:t>150 €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3470979" y="3026972"/>
            <a:ext cx="4991886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(</a:t>
            </a:r>
            <a:r>
              <a:rPr lang="fr-FR" dirty="0"/>
              <a:t>150 € - 100 €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)</a:t>
            </a:r>
            <a:r>
              <a:rPr lang="fr-FR" dirty="0"/>
              <a:t> </a:t>
            </a:r>
            <a:r>
              <a:rPr lang="fr-FR" dirty="0">
                <a:solidFill>
                  <a:schemeClr val="bg1"/>
                </a:solidFill>
              </a:rPr>
              <a:t>/</a:t>
            </a:r>
            <a:r>
              <a:rPr lang="fr-FR" dirty="0"/>
              <a:t> 100 €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0,5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1" y="3065955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Le % de variation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BDCB410-DBC8-8021-2267-6623F4B33E97}"/>
              </a:ext>
            </a:extLst>
          </p:cNvPr>
          <p:cNvSpPr/>
          <p:nvPr/>
        </p:nvSpPr>
        <p:spPr>
          <a:xfrm>
            <a:off x="4845695" y="3903874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146264-EBDC-FCEF-0415-90ECA0D49F28}"/>
              </a:ext>
            </a:extLst>
          </p:cNvPr>
          <p:cNvSpPr/>
          <p:nvPr/>
        </p:nvSpPr>
        <p:spPr>
          <a:xfrm>
            <a:off x="5966922" y="5875273"/>
            <a:ext cx="1526331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896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8" grpId="0" build="p"/>
      <p:bldP spid="10" grpId="0" build="p"/>
      <p:bldP spid="11" grpId="0" build="p"/>
      <p:bldP spid="12" grpId="0" build="p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9E325FF-58ED-495F-4C26-025099E27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674" y="4419230"/>
            <a:ext cx="8954652" cy="21250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724"/>
            <a:ext cx="12191999" cy="82429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Il restera à appliquer pour cette valeur, le format </a:t>
            </a:r>
            <a:r>
              <a:rPr lang="fr-FR" sz="2600" dirty="0">
                <a:solidFill>
                  <a:srgbClr val="FFFF00"/>
                </a:solidFill>
              </a:rPr>
              <a:t>%</a:t>
            </a:r>
            <a:r>
              <a:rPr lang="fr-FR" sz="2600" dirty="0"/>
              <a:t> en utilisant les outils </a:t>
            </a:r>
            <a:r>
              <a:rPr lang="fr-FR" sz="2600" dirty="0">
                <a:solidFill>
                  <a:srgbClr val="FFFF00"/>
                </a:solidFill>
              </a:rPr>
              <a:t>Style de pourcentage </a:t>
            </a:r>
            <a:r>
              <a:rPr lang="fr-FR" sz="2600" dirty="0"/>
              <a:t>et</a:t>
            </a:r>
            <a:r>
              <a:rPr lang="fr-FR" sz="2600" dirty="0">
                <a:solidFill>
                  <a:srgbClr val="FFFF00"/>
                </a:solidFill>
              </a:rPr>
              <a:t> Ajouter une décimale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BDCB410-DBC8-8021-2267-6623F4B33E97}"/>
              </a:ext>
            </a:extLst>
          </p:cNvPr>
          <p:cNvSpPr/>
          <p:nvPr/>
        </p:nvSpPr>
        <p:spPr>
          <a:xfrm>
            <a:off x="4827812" y="4072388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5146264-EBDC-FCEF-0415-90ECA0D49F28}"/>
              </a:ext>
            </a:extLst>
          </p:cNvPr>
          <p:cNvSpPr/>
          <p:nvPr/>
        </p:nvSpPr>
        <p:spPr>
          <a:xfrm>
            <a:off x="6095998" y="5921928"/>
            <a:ext cx="1255748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7EF295F-78FE-22E2-3A90-0F818FB98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7429" y="2316256"/>
            <a:ext cx="9257143" cy="12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96973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5371537-A1F1-CA35-D1A3-166A4D731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864" y="2852154"/>
            <a:ext cx="9070268" cy="21926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278068"/>
            <a:ext cx="12191999" cy="520655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Dans le cas ou Valeur 2 est plus petite que Valeur 1…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A97FA4D8-E3C6-A08B-AAF1-C2E2E102CED6}"/>
              </a:ext>
            </a:extLst>
          </p:cNvPr>
          <p:cNvSpPr/>
          <p:nvPr/>
        </p:nvSpPr>
        <p:spPr>
          <a:xfrm>
            <a:off x="4799820" y="2485980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A083418-648B-DFE7-AC6C-5C4F0451E4A3}"/>
              </a:ext>
            </a:extLst>
          </p:cNvPr>
          <p:cNvSpPr/>
          <p:nvPr/>
        </p:nvSpPr>
        <p:spPr>
          <a:xfrm>
            <a:off x="6161313" y="4438361"/>
            <a:ext cx="1255748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9240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A6DC035-4039-096A-CB9E-6F0D7D477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760" y="4629087"/>
            <a:ext cx="8390476" cy="1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25184"/>
            <a:ext cx="12191999" cy="51521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Formule pour calculer une valeur de base en fonction d’un pourcentage et d’une valeur finale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 AVEC DES %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 d’un pourcentage inverse…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20DCC9B-C676-8F19-9A32-1BB08F010D25}"/>
              </a:ext>
            </a:extLst>
          </p:cNvPr>
          <p:cNvSpPr txBox="1">
            <a:spLocks/>
          </p:cNvSpPr>
          <p:nvPr/>
        </p:nvSpPr>
        <p:spPr>
          <a:xfrm>
            <a:off x="1" y="2070642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latin typeface="Daytona Condensed" panose="020B0506030503040204" pitchFamily="34" charset="0"/>
              </a:rPr>
              <a:t>= 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Valeur finale </a:t>
            </a:r>
            <a:r>
              <a:rPr lang="fr-FR" sz="3200" dirty="0">
                <a:latin typeface="Daytona Condensed" panose="020B0506030503040204" pitchFamily="34" charset="0"/>
              </a:rPr>
              <a:t>/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(1 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Daytona Condensed" panose="020B0506030503040204" pitchFamily="34" charset="0"/>
              </a:rPr>
              <a:t>+</a:t>
            </a:r>
            <a:r>
              <a:rPr lang="fr-FR" sz="3200" dirty="0">
                <a:solidFill>
                  <a:srgbClr val="FFFF00"/>
                </a:solidFill>
                <a:latin typeface="Daytona Condensed" panose="020B0506030503040204" pitchFamily="34" charset="0"/>
              </a:rPr>
              <a:t> Pourcentage)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2CC606E-73A3-7100-010A-09F085672679}"/>
              </a:ext>
            </a:extLst>
          </p:cNvPr>
          <p:cNvSpPr txBox="1">
            <a:spLocks/>
          </p:cNvSpPr>
          <p:nvPr/>
        </p:nvSpPr>
        <p:spPr>
          <a:xfrm>
            <a:off x="129079" y="2705366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u="sng" dirty="0"/>
              <a:t>Exemple</a:t>
            </a:r>
            <a:r>
              <a:rPr lang="fr-FR" sz="2600" dirty="0"/>
              <a:t> - Pour une valeur finale de </a:t>
            </a:r>
            <a:r>
              <a:rPr lang="fr-FR" sz="3200" dirty="0">
                <a:solidFill>
                  <a:srgbClr val="FFFF00"/>
                </a:solidFill>
              </a:rPr>
              <a:t>130 €</a:t>
            </a:r>
            <a:r>
              <a:rPr lang="fr-FR" sz="2600" dirty="0"/>
              <a:t> et un pourcentage de </a:t>
            </a:r>
            <a:r>
              <a:rPr lang="fr-FR" sz="3200" dirty="0">
                <a:solidFill>
                  <a:srgbClr val="FFFF00"/>
                </a:solidFill>
              </a:rPr>
              <a:t>30 %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ACC06CB-92F2-7571-92F4-A97C1BE11167}"/>
              </a:ext>
            </a:extLst>
          </p:cNvPr>
          <p:cNvSpPr txBox="1">
            <a:spLocks/>
          </p:cNvSpPr>
          <p:nvPr/>
        </p:nvSpPr>
        <p:spPr>
          <a:xfrm>
            <a:off x="3600057" y="3357184"/>
            <a:ext cx="4991886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ctr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rgbClr val="FFFF00"/>
                </a:solidFill>
                <a:latin typeface="Daytona Condensed" panose="020B050603050304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130 € </a:t>
            </a:r>
            <a:r>
              <a:rPr lang="fr-FR" dirty="0">
                <a:solidFill>
                  <a:schemeClr val="bg1"/>
                </a:solidFill>
              </a:rPr>
              <a:t>/</a:t>
            </a:r>
            <a:r>
              <a:rPr lang="fr-FR" dirty="0"/>
              <a:t> (1 + 30%) </a:t>
            </a:r>
            <a:r>
              <a:rPr lang="fr-FR" dirty="0">
                <a:solidFill>
                  <a:schemeClr val="bg1"/>
                </a:solidFill>
              </a:rPr>
              <a:t>=</a:t>
            </a:r>
            <a:r>
              <a:rPr lang="fr-FR" dirty="0"/>
              <a:t> 76,92 €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5DEEDA1-118D-2A35-468F-E44882FD3638}"/>
              </a:ext>
            </a:extLst>
          </p:cNvPr>
          <p:cNvSpPr txBox="1">
            <a:spLocks/>
          </p:cNvSpPr>
          <p:nvPr/>
        </p:nvSpPr>
        <p:spPr>
          <a:xfrm>
            <a:off x="129079" y="3396167"/>
            <a:ext cx="12191999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600" dirty="0"/>
              <a:t>La valeur de base est de :</a:t>
            </a: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E3EAE490-6312-96A8-549B-050B7CAF03ED}"/>
              </a:ext>
            </a:extLst>
          </p:cNvPr>
          <p:cNvSpPr/>
          <p:nvPr/>
        </p:nvSpPr>
        <p:spPr>
          <a:xfrm>
            <a:off x="4781159" y="4277922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467F555-4030-031B-8FAA-3E35ABD35B49}"/>
              </a:ext>
            </a:extLst>
          </p:cNvPr>
          <p:cNvSpPr/>
          <p:nvPr/>
        </p:nvSpPr>
        <p:spPr>
          <a:xfrm>
            <a:off x="3935961" y="5990329"/>
            <a:ext cx="1255748" cy="381453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98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8" grpId="0" build="p"/>
      <p:bldP spid="10" grpId="0" build="p"/>
      <p:bldP spid="11" grpId="0" build="p"/>
      <p:bldP spid="12" grpId="0" build="p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2720</TotalTime>
  <Words>547</Words>
  <Application>Microsoft Office PowerPoint</Application>
  <PresentationFormat>Grand écran</PresentationFormat>
  <Paragraphs>81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308</cp:revision>
  <dcterms:created xsi:type="dcterms:W3CDTF">2022-09-28T14:03:26Z</dcterms:created>
  <dcterms:modified xsi:type="dcterms:W3CDTF">2023-03-07T10:08:35Z</dcterms:modified>
</cp:coreProperties>
</file>