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1" r:id="rId2"/>
    <p:sldId id="26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8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Première méthode d’actualisation sans VBA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9C2C4809-A650-4C43-9400-6A45A5051318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Seconde méthode </a:t>
          </a:r>
          <a:r>
            <a:rPr lang="fr-FR" sz="2400" i="1" kern="1200" dirty="0">
              <a:solidFill>
                <a:srgbClr val="FF9933"/>
              </a:solidFill>
            </a:rPr>
            <a:t>d’actualisation sans VBA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1BE1E7-3CEE-4AC7-A318-0686A484B888}" type="parTrans" cxnId="{14C9AD64-58BE-48F1-9D6D-32D7A4EE098C}">
      <dgm:prSet/>
      <dgm:spPr/>
      <dgm:t>
        <a:bodyPr/>
        <a:lstStyle/>
        <a:p>
          <a:endParaRPr lang="fr-FR"/>
        </a:p>
      </dgm:t>
    </dgm:pt>
    <dgm:pt modelId="{819E1457-4950-417A-AC6C-79C6A6D39A82}" type="sibTrans" cxnId="{14C9AD64-58BE-48F1-9D6D-32D7A4EE098C}">
      <dgm:prSet/>
      <dgm:spPr/>
      <dgm:t>
        <a:bodyPr/>
        <a:lstStyle/>
        <a:p>
          <a:endParaRPr lang="fr-FR"/>
        </a:p>
      </dgm:t>
    </dgm:pt>
    <dgm:pt modelId="{AE8385F3-4FE4-42D7-885B-BC9A9195899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Troisième méthode d’actualisation sans VBA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E8FCF34-5FA8-4025-ADEE-9A9C56BB142B}" type="parTrans" cxnId="{DB2C02B3-206F-403F-B130-C417D9D5750E}">
      <dgm:prSet/>
      <dgm:spPr/>
      <dgm:t>
        <a:bodyPr/>
        <a:lstStyle/>
        <a:p>
          <a:endParaRPr lang="fr-FR"/>
        </a:p>
      </dgm:t>
    </dgm:pt>
    <dgm:pt modelId="{A4C67798-7F2D-480C-8DEB-5E159CC0DA17}" type="sibTrans" cxnId="{DB2C02B3-206F-403F-B130-C417D9D5750E}">
      <dgm:prSet/>
      <dgm:spPr/>
      <dgm:t>
        <a:bodyPr/>
        <a:lstStyle/>
        <a:p>
          <a:endParaRPr lang="fr-FR"/>
        </a:p>
      </dgm:t>
    </dgm:pt>
    <dgm:pt modelId="{4CFD1252-941D-4882-BC7E-4728733E8B3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Actualiser automatiquement un TCD avec VBA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1AD9489-CE1F-4AC0-BD41-69E07E21A7F7}" type="parTrans" cxnId="{DB82425E-E977-4F59-A3D2-FBB5416A12ED}">
      <dgm:prSet/>
      <dgm:spPr/>
      <dgm:t>
        <a:bodyPr/>
        <a:lstStyle/>
        <a:p>
          <a:endParaRPr lang="fr-FR"/>
        </a:p>
      </dgm:t>
    </dgm:pt>
    <dgm:pt modelId="{3A2D7630-3895-4D84-BD96-25782757E3EE}" type="sibTrans" cxnId="{DB82425E-E977-4F59-A3D2-FBB5416A12ED}">
      <dgm:prSet/>
      <dgm:spPr/>
      <dgm:t>
        <a:bodyPr/>
        <a:lstStyle/>
        <a:p>
          <a:endParaRPr lang="fr-FR"/>
        </a:p>
      </dgm:t>
    </dgm:pt>
    <dgm:pt modelId="{9E640A5D-0362-46CC-956E-47C1930D1A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Résumé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66E2E46F-6EAE-4277-8398-05593324F2E3}" type="parTrans" cxnId="{A876F8F6-8229-495E-AB5F-9F0833E99903}">
      <dgm:prSet/>
      <dgm:spPr/>
      <dgm:t>
        <a:bodyPr/>
        <a:lstStyle/>
        <a:p>
          <a:endParaRPr lang="fr-FR"/>
        </a:p>
      </dgm:t>
    </dgm:pt>
    <dgm:pt modelId="{2D483748-DAA6-4428-87AE-924ED6E89E41}" type="sibTrans" cxnId="{A876F8F6-8229-495E-AB5F-9F0833E99903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C91F5F6D-77CD-431D-89BD-6958804E4A1F}" type="pres">
      <dgm:prSet presAssocID="{80EFB54F-1AC8-40D9-981D-4C85160A5799}" presName="sibTrans" presStyleCnt="0"/>
      <dgm:spPr/>
    </dgm:pt>
    <dgm:pt modelId="{980F0AF1-882D-4818-9345-D8C71964A607}" type="pres">
      <dgm:prSet presAssocID="{9C2C4809-A650-4C43-9400-6A45A5051318}" presName="compNode" presStyleCnt="0"/>
      <dgm:spPr/>
    </dgm:pt>
    <dgm:pt modelId="{4935EF62-2B23-46AB-B3E6-E79663546CB7}" type="pres">
      <dgm:prSet presAssocID="{9C2C4809-A650-4C43-9400-6A45A5051318}" presName="bgRect" presStyleLbl="bgShp" presStyleIdx="2" presStyleCnt="6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9222428-D766-4157-9390-316547CD1A45}" type="pres">
      <dgm:prSet presAssocID="{9C2C4809-A650-4C43-9400-6A45A5051318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C94C980D-BED6-4D35-B71B-2C7E3C76D8E3}" type="pres">
      <dgm:prSet presAssocID="{9C2C4809-A650-4C43-9400-6A45A5051318}" presName="spaceRect" presStyleCnt="0"/>
      <dgm:spPr/>
    </dgm:pt>
    <dgm:pt modelId="{6289FD87-537A-45DE-B986-F73DEDBF2232}" type="pres">
      <dgm:prSet presAssocID="{9C2C4809-A650-4C43-9400-6A45A5051318}" presName="parTx" presStyleLbl="revTx" presStyleIdx="2" presStyleCnt="6">
        <dgm:presLayoutVars>
          <dgm:chMax val="0"/>
          <dgm:chPref val="0"/>
        </dgm:presLayoutVars>
      </dgm:prSet>
      <dgm:spPr/>
    </dgm:pt>
    <dgm:pt modelId="{FAD9EA15-EA65-4919-A56D-83C4A9C36096}" type="pres">
      <dgm:prSet presAssocID="{819E1457-4950-417A-AC6C-79C6A6D39A82}" presName="sibTrans" presStyleCnt="0"/>
      <dgm:spPr/>
    </dgm:pt>
    <dgm:pt modelId="{E632A022-783E-468B-859B-8E732F6CDA47}" type="pres">
      <dgm:prSet presAssocID="{AE8385F3-4FE4-42D7-885B-BC9A91958995}" presName="compNode" presStyleCnt="0"/>
      <dgm:spPr/>
    </dgm:pt>
    <dgm:pt modelId="{9490BE72-AB2C-4FF9-BDFD-6A95CB1227EC}" type="pres">
      <dgm:prSet presAssocID="{AE8385F3-4FE4-42D7-885B-BC9A91958995}" presName="bgRect" presStyleLbl="bgShp" presStyleIdx="3" presStyleCnt="6"/>
      <dgm:spPr>
        <a:xfrm>
          <a:off x="0" y="3095558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32161E1D-C491-402D-AE61-79F8EBDB4DF8}" type="pres">
      <dgm:prSet presAssocID="{AE8385F3-4FE4-42D7-885B-BC9A91958995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69E0A47B-6224-4EC4-ACEC-3D6BF4475E54}" type="pres">
      <dgm:prSet presAssocID="{AE8385F3-4FE4-42D7-885B-BC9A91958995}" presName="spaceRect" presStyleCnt="0"/>
      <dgm:spPr/>
    </dgm:pt>
    <dgm:pt modelId="{14DEB0F2-D0E4-4007-BC8A-73B635D1F05B}" type="pres">
      <dgm:prSet presAssocID="{AE8385F3-4FE4-42D7-885B-BC9A91958995}" presName="parTx" presStyleLbl="revTx" presStyleIdx="3" presStyleCnt="6">
        <dgm:presLayoutVars>
          <dgm:chMax val="0"/>
          <dgm:chPref val="0"/>
        </dgm:presLayoutVars>
      </dgm:prSet>
      <dgm:spPr/>
    </dgm:pt>
    <dgm:pt modelId="{0114E2AC-7CCA-44B8-B573-874C56745802}" type="pres">
      <dgm:prSet presAssocID="{A4C67798-7F2D-480C-8DEB-5E159CC0DA17}" presName="sibTrans" presStyleCnt="0"/>
      <dgm:spPr/>
    </dgm:pt>
    <dgm:pt modelId="{F0F58672-F9E7-4FCD-9B54-66BCE1209655}" type="pres">
      <dgm:prSet presAssocID="{4CFD1252-941D-4882-BC7E-4728733E8B36}" presName="compNode" presStyleCnt="0"/>
      <dgm:spPr/>
    </dgm:pt>
    <dgm:pt modelId="{93963C88-8296-4A05-9E56-679344AA97DC}" type="pres">
      <dgm:prSet presAssocID="{4CFD1252-941D-4882-BC7E-4728733E8B36}" presName="bgRect" presStyleLbl="bgShp" presStyleIdx="4" presStyleCnt="6"/>
      <dgm:spPr>
        <a:xfrm>
          <a:off x="0" y="4126765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28598219-A877-457D-8831-832B4A817B7C}" type="pres">
      <dgm:prSet presAssocID="{4CFD1252-941D-4882-BC7E-4728733E8B36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CE10E-055E-4C72-87E8-C11777F10D7C}" type="pres">
      <dgm:prSet presAssocID="{4CFD1252-941D-4882-BC7E-4728733E8B36}" presName="spaceRect" presStyleCnt="0"/>
      <dgm:spPr/>
    </dgm:pt>
    <dgm:pt modelId="{859C900C-D52E-42FA-92F0-6DFE201C8012}" type="pres">
      <dgm:prSet presAssocID="{4CFD1252-941D-4882-BC7E-4728733E8B36}" presName="parTx" presStyleLbl="revTx" presStyleIdx="4" presStyleCnt="6">
        <dgm:presLayoutVars>
          <dgm:chMax val="0"/>
          <dgm:chPref val="0"/>
        </dgm:presLayoutVars>
      </dgm:prSet>
      <dgm:spPr/>
    </dgm:pt>
    <dgm:pt modelId="{ED293BD5-ABE6-4CBF-B3EA-B8C451BE4ABE}" type="pres">
      <dgm:prSet presAssocID="{3A2D7630-3895-4D84-BD96-25782757E3EE}" presName="sibTrans" presStyleCnt="0"/>
      <dgm:spPr/>
    </dgm:pt>
    <dgm:pt modelId="{6F0C11C2-3FCC-4CDF-8BB5-78406406A5E9}" type="pres">
      <dgm:prSet presAssocID="{9E640A5D-0362-46CC-956E-47C1930D1AF8}" presName="compNode" presStyleCnt="0"/>
      <dgm:spPr/>
    </dgm:pt>
    <dgm:pt modelId="{D610A1CF-055F-4D99-B5AF-929F0D9B4DFD}" type="pres">
      <dgm:prSet presAssocID="{9E640A5D-0362-46CC-956E-47C1930D1AF8}" presName="bgRect" presStyleLbl="bgShp" presStyleIdx="5" presStyleCnt="6"/>
      <dgm:spPr>
        <a:xfrm>
          <a:off x="0" y="5157973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734F6690-2A5A-4089-B3B7-64EDBF58BDA1}" type="pres">
      <dgm:prSet presAssocID="{9E640A5D-0362-46CC-956E-47C1930D1AF8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1E1E7A25-6E3B-4D81-A007-000B555E7078}" type="pres">
      <dgm:prSet presAssocID="{9E640A5D-0362-46CC-956E-47C1930D1AF8}" presName="spaceRect" presStyleCnt="0"/>
      <dgm:spPr/>
    </dgm:pt>
    <dgm:pt modelId="{C3B30922-B099-4C63-BF10-674D9FCA727B}" type="pres">
      <dgm:prSet presAssocID="{9E640A5D-0362-46CC-956E-47C1930D1AF8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1F656C1A-EB75-45B1-BB25-86B20BECA9F2}" type="presOf" srcId="{9E640A5D-0362-46CC-956E-47C1930D1AF8}" destId="{C3B30922-B099-4C63-BF10-674D9FCA727B}" srcOrd="0" destOrd="0" presId="urn:microsoft.com/office/officeart/2018/2/layout/IconVerticalSolidList#1"/>
    <dgm:cxn modelId="{59A4B028-436D-4C2E-AD39-17F48F39023D}" type="presOf" srcId="{4CFD1252-941D-4882-BC7E-4728733E8B36}" destId="{859C900C-D52E-42FA-92F0-6DFE201C8012}" srcOrd="0" destOrd="0" presId="urn:microsoft.com/office/officeart/2018/2/layout/IconVerticalSolidList#1"/>
    <dgm:cxn modelId="{DD4FBF30-DE63-4D29-B3C1-5828FCE2757F}" type="presOf" srcId="{9C2C4809-A650-4C43-9400-6A45A5051318}" destId="{6289FD87-537A-45DE-B986-F73DEDBF2232}" srcOrd="0" destOrd="0" presId="urn:microsoft.com/office/officeart/2018/2/layout/IconVerticalSolidList#1"/>
    <dgm:cxn modelId="{DB82425E-E977-4F59-A3D2-FBB5416A12ED}" srcId="{162F69A6-0780-49EA-A6A8-3965C12489B2}" destId="{4CFD1252-941D-4882-BC7E-4728733E8B36}" srcOrd="4" destOrd="0" parTransId="{71AD9489-CE1F-4AC0-BD41-69E07E21A7F7}" sibTransId="{3A2D7630-3895-4D84-BD96-25782757E3EE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4C9AD64-58BE-48F1-9D6D-32D7A4EE098C}" srcId="{162F69A6-0780-49EA-A6A8-3965C12489B2}" destId="{9C2C4809-A650-4C43-9400-6A45A5051318}" srcOrd="2" destOrd="0" parTransId="{3B1BE1E7-3CEE-4AC7-A318-0686A484B888}" sibTransId="{819E1457-4950-417A-AC6C-79C6A6D39A82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B2C02B3-206F-403F-B130-C417D9D5750E}" srcId="{162F69A6-0780-49EA-A6A8-3965C12489B2}" destId="{AE8385F3-4FE4-42D7-885B-BC9A91958995}" srcOrd="3" destOrd="0" parTransId="{5E8FCF34-5FA8-4025-ADEE-9A9C56BB142B}" sibTransId="{A4C67798-7F2D-480C-8DEB-5E159CC0DA17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3F63C2EE-D3CA-4217-B374-A1FBEFAC7AC4}" type="presOf" srcId="{AE8385F3-4FE4-42D7-885B-BC9A91958995}" destId="{14DEB0F2-D0E4-4007-BC8A-73B635D1F05B}" srcOrd="0" destOrd="0" presId="urn:microsoft.com/office/officeart/2018/2/layout/IconVerticalSolidList#1"/>
    <dgm:cxn modelId="{A876F8F6-8229-495E-AB5F-9F0833E99903}" srcId="{162F69A6-0780-49EA-A6A8-3965C12489B2}" destId="{9E640A5D-0362-46CC-956E-47C1930D1AF8}" srcOrd="5" destOrd="0" parTransId="{66E2E46F-6EAE-4277-8398-05593324F2E3}" sibTransId="{2D483748-DAA6-4428-87AE-924ED6E89E41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60A43322-32CF-4362-9883-FE0010003AA9}" type="presParOf" srcId="{05261D3E-3CC7-4C85-9E09-D67FC777908C}" destId="{C91F5F6D-77CD-431D-89BD-6958804E4A1F}" srcOrd="3" destOrd="0" presId="urn:microsoft.com/office/officeart/2018/2/layout/IconVerticalSolidList#1"/>
    <dgm:cxn modelId="{FA6F2AAD-D1C6-47DA-96FC-420D3D72FA3A}" type="presParOf" srcId="{05261D3E-3CC7-4C85-9E09-D67FC777908C}" destId="{980F0AF1-882D-4818-9345-D8C71964A607}" srcOrd="4" destOrd="0" presId="urn:microsoft.com/office/officeart/2018/2/layout/IconVerticalSolidList#1"/>
    <dgm:cxn modelId="{6E459829-E060-4440-ADF2-90F287C8979A}" type="presParOf" srcId="{980F0AF1-882D-4818-9345-D8C71964A607}" destId="{4935EF62-2B23-46AB-B3E6-E79663546CB7}" srcOrd="0" destOrd="0" presId="urn:microsoft.com/office/officeart/2018/2/layout/IconVerticalSolidList#1"/>
    <dgm:cxn modelId="{25B06493-4222-4921-8B31-1FA57E3160C0}" type="presParOf" srcId="{980F0AF1-882D-4818-9345-D8C71964A607}" destId="{A9222428-D766-4157-9390-316547CD1A45}" srcOrd="1" destOrd="0" presId="urn:microsoft.com/office/officeart/2018/2/layout/IconVerticalSolidList#1"/>
    <dgm:cxn modelId="{6BF84057-CB4B-4D38-9F4A-7BEBB07B3786}" type="presParOf" srcId="{980F0AF1-882D-4818-9345-D8C71964A607}" destId="{C94C980D-BED6-4D35-B71B-2C7E3C76D8E3}" srcOrd="2" destOrd="0" presId="urn:microsoft.com/office/officeart/2018/2/layout/IconVerticalSolidList#1"/>
    <dgm:cxn modelId="{3E544EA3-5537-4587-A924-FBC7F61A367F}" type="presParOf" srcId="{980F0AF1-882D-4818-9345-D8C71964A607}" destId="{6289FD87-537A-45DE-B986-F73DEDBF2232}" srcOrd="3" destOrd="0" presId="urn:microsoft.com/office/officeart/2018/2/layout/IconVerticalSolidList#1"/>
    <dgm:cxn modelId="{18A28A86-72AE-48D4-904E-B5B90F2F06F3}" type="presParOf" srcId="{05261D3E-3CC7-4C85-9E09-D67FC777908C}" destId="{FAD9EA15-EA65-4919-A56D-83C4A9C36096}" srcOrd="5" destOrd="0" presId="urn:microsoft.com/office/officeart/2018/2/layout/IconVerticalSolidList#1"/>
    <dgm:cxn modelId="{290E1C2F-F31E-4218-9A69-3FADA4BF2FEA}" type="presParOf" srcId="{05261D3E-3CC7-4C85-9E09-D67FC777908C}" destId="{E632A022-783E-468B-859B-8E732F6CDA47}" srcOrd="6" destOrd="0" presId="urn:microsoft.com/office/officeart/2018/2/layout/IconVerticalSolidList#1"/>
    <dgm:cxn modelId="{A20C678D-80AC-4249-8E0F-5AC6F372542A}" type="presParOf" srcId="{E632A022-783E-468B-859B-8E732F6CDA47}" destId="{9490BE72-AB2C-4FF9-BDFD-6A95CB1227EC}" srcOrd="0" destOrd="0" presId="urn:microsoft.com/office/officeart/2018/2/layout/IconVerticalSolidList#1"/>
    <dgm:cxn modelId="{B63086D2-B79D-4597-A893-79A5DACE3A67}" type="presParOf" srcId="{E632A022-783E-468B-859B-8E732F6CDA47}" destId="{32161E1D-C491-402D-AE61-79F8EBDB4DF8}" srcOrd="1" destOrd="0" presId="urn:microsoft.com/office/officeart/2018/2/layout/IconVerticalSolidList#1"/>
    <dgm:cxn modelId="{C4D5F7F5-DAEF-49B9-B16A-21F0FE846D5E}" type="presParOf" srcId="{E632A022-783E-468B-859B-8E732F6CDA47}" destId="{69E0A47B-6224-4EC4-ACEC-3D6BF4475E54}" srcOrd="2" destOrd="0" presId="urn:microsoft.com/office/officeart/2018/2/layout/IconVerticalSolidList#1"/>
    <dgm:cxn modelId="{3A5D2427-1285-4B53-9428-5F4155F40169}" type="presParOf" srcId="{E632A022-783E-468B-859B-8E732F6CDA47}" destId="{14DEB0F2-D0E4-4007-BC8A-73B635D1F05B}" srcOrd="3" destOrd="0" presId="urn:microsoft.com/office/officeart/2018/2/layout/IconVerticalSolidList#1"/>
    <dgm:cxn modelId="{831E40C8-3F86-4B71-82E2-A613FA483EAA}" type="presParOf" srcId="{05261D3E-3CC7-4C85-9E09-D67FC777908C}" destId="{0114E2AC-7CCA-44B8-B573-874C56745802}" srcOrd="7" destOrd="0" presId="urn:microsoft.com/office/officeart/2018/2/layout/IconVerticalSolidList#1"/>
    <dgm:cxn modelId="{4FDC0EE0-C526-4D62-8878-2D55F6EDF222}" type="presParOf" srcId="{05261D3E-3CC7-4C85-9E09-D67FC777908C}" destId="{F0F58672-F9E7-4FCD-9B54-66BCE1209655}" srcOrd="8" destOrd="0" presId="urn:microsoft.com/office/officeart/2018/2/layout/IconVerticalSolidList#1"/>
    <dgm:cxn modelId="{D92C05E2-F118-4B65-8349-F16D716D6871}" type="presParOf" srcId="{F0F58672-F9E7-4FCD-9B54-66BCE1209655}" destId="{93963C88-8296-4A05-9E56-679344AA97DC}" srcOrd="0" destOrd="0" presId="urn:microsoft.com/office/officeart/2018/2/layout/IconVerticalSolidList#1"/>
    <dgm:cxn modelId="{29E30E11-5A92-427E-8CE4-560609FBB0BE}" type="presParOf" srcId="{F0F58672-F9E7-4FCD-9B54-66BCE1209655}" destId="{28598219-A877-457D-8831-832B4A817B7C}" srcOrd="1" destOrd="0" presId="urn:microsoft.com/office/officeart/2018/2/layout/IconVerticalSolidList#1"/>
    <dgm:cxn modelId="{805C209F-F64C-44E3-A34D-5B558C9AF2DC}" type="presParOf" srcId="{F0F58672-F9E7-4FCD-9B54-66BCE1209655}" destId="{687CE10E-055E-4C72-87E8-C11777F10D7C}" srcOrd="2" destOrd="0" presId="urn:microsoft.com/office/officeart/2018/2/layout/IconVerticalSolidList#1"/>
    <dgm:cxn modelId="{B1008BD7-8ADC-4818-B47D-C984E62B7716}" type="presParOf" srcId="{F0F58672-F9E7-4FCD-9B54-66BCE1209655}" destId="{859C900C-D52E-42FA-92F0-6DFE201C8012}" srcOrd="3" destOrd="0" presId="urn:microsoft.com/office/officeart/2018/2/layout/IconVerticalSolidList#1"/>
    <dgm:cxn modelId="{E64521C0-EDB7-4641-9233-563F3FE94318}" type="presParOf" srcId="{05261D3E-3CC7-4C85-9E09-D67FC777908C}" destId="{ED293BD5-ABE6-4CBF-B3EA-B8C451BE4ABE}" srcOrd="9" destOrd="0" presId="urn:microsoft.com/office/officeart/2018/2/layout/IconVerticalSolidList#1"/>
    <dgm:cxn modelId="{BCFCE124-1141-4143-B110-C8D7861F0802}" type="presParOf" srcId="{05261D3E-3CC7-4C85-9E09-D67FC777908C}" destId="{6F0C11C2-3FCC-4CDF-8BB5-78406406A5E9}" srcOrd="10" destOrd="0" presId="urn:microsoft.com/office/officeart/2018/2/layout/IconVerticalSolidList#1"/>
    <dgm:cxn modelId="{5AEDBC9F-8CA0-49D5-9E2B-B270AE53E62B}" type="presParOf" srcId="{6F0C11C2-3FCC-4CDF-8BB5-78406406A5E9}" destId="{D610A1CF-055F-4D99-B5AF-929F0D9B4DFD}" srcOrd="0" destOrd="0" presId="urn:microsoft.com/office/officeart/2018/2/layout/IconVerticalSolidList#1"/>
    <dgm:cxn modelId="{6F60100B-3F51-4B88-8707-C72E2B822EA4}" type="presParOf" srcId="{6F0C11C2-3FCC-4CDF-8BB5-78406406A5E9}" destId="{734F6690-2A5A-4089-B3B7-64EDBF58BDA1}" srcOrd="1" destOrd="0" presId="urn:microsoft.com/office/officeart/2018/2/layout/IconVerticalSolidList#1"/>
    <dgm:cxn modelId="{3B794B53-F343-4C15-B54A-148124AB90C7}" type="presParOf" srcId="{6F0C11C2-3FCC-4CDF-8BB5-78406406A5E9}" destId="{1E1E7A25-6E3B-4D81-A007-000B555E7078}" srcOrd="2" destOrd="0" presId="urn:microsoft.com/office/officeart/2018/2/layout/IconVerticalSolidList#1"/>
    <dgm:cxn modelId="{FEAFBC83-A7C5-4183-AF99-7AD442293ACA}" type="presParOf" srcId="{6F0C11C2-3FCC-4CDF-8BB5-78406406A5E9}" destId="{C3B30922-B099-4C63-BF10-674D9FCA727B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713484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5828" y="162469"/>
          <a:ext cx="392416" cy="3924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24074" y="1936"/>
          <a:ext cx="5905933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</a:p>
      </dsp:txBody>
      <dsp:txXfrm>
        <a:off x="824074" y="1936"/>
        <a:ext cx="5905933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71348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15828" y="1193677"/>
          <a:ext cx="392416" cy="3924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24074" y="1033143"/>
          <a:ext cx="5905933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Première méthode d’actualisation sans VBA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4074" y="1033143"/>
        <a:ext cx="5905933" cy="824965"/>
      </dsp:txXfrm>
    </dsp:sp>
    <dsp:sp modelId="{4935EF62-2B23-46AB-B3E6-E79663546CB7}">
      <dsp:nvSpPr>
        <dsp:cNvPr id="0" name=""/>
        <dsp:cNvSpPr/>
      </dsp:nvSpPr>
      <dsp:spPr>
        <a:xfrm>
          <a:off x="0" y="2064350"/>
          <a:ext cx="6791323" cy="71348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22428-D766-4157-9390-316547CD1A45}">
      <dsp:nvSpPr>
        <dsp:cNvPr id="0" name=""/>
        <dsp:cNvSpPr/>
      </dsp:nvSpPr>
      <dsp:spPr>
        <a:xfrm>
          <a:off x="215828" y="2224884"/>
          <a:ext cx="392416" cy="3924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FD87-537A-45DE-B986-F73DEDBF2232}">
      <dsp:nvSpPr>
        <dsp:cNvPr id="0" name=""/>
        <dsp:cNvSpPr/>
      </dsp:nvSpPr>
      <dsp:spPr>
        <a:xfrm>
          <a:off x="824074" y="2064350"/>
          <a:ext cx="5905933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Seconde méthode </a:t>
          </a:r>
          <a:r>
            <a:rPr lang="fr-FR" sz="2400" i="1" kern="1200" dirty="0">
              <a:solidFill>
                <a:srgbClr val="FF9933"/>
              </a:solidFill>
            </a:rPr>
            <a:t>d’actualisation sans VBA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4074" y="2064350"/>
        <a:ext cx="5905933" cy="824965"/>
      </dsp:txXfrm>
    </dsp:sp>
    <dsp:sp modelId="{9490BE72-AB2C-4FF9-BDFD-6A95CB1227EC}">
      <dsp:nvSpPr>
        <dsp:cNvPr id="0" name=""/>
        <dsp:cNvSpPr/>
      </dsp:nvSpPr>
      <dsp:spPr>
        <a:xfrm>
          <a:off x="0" y="3095558"/>
          <a:ext cx="6791323" cy="71348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61E1D-C491-402D-AE61-79F8EBDB4DF8}">
      <dsp:nvSpPr>
        <dsp:cNvPr id="0" name=""/>
        <dsp:cNvSpPr/>
      </dsp:nvSpPr>
      <dsp:spPr>
        <a:xfrm>
          <a:off x="215828" y="3256092"/>
          <a:ext cx="392416" cy="3924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EB0F2-D0E4-4007-BC8A-73B635D1F05B}">
      <dsp:nvSpPr>
        <dsp:cNvPr id="0" name=""/>
        <dsp:cNvSpPr/>
      </dsp:nvSpPr>
      <dsp:spPr>
        <a:xfrm>
          <a:off x="824074" y="3095558"/>
          <a:ext cx="5905933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Troisième méthode d’actualisation sans VBA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4074" y="3095558"/>
        <a:ext cx="5905933" cy="824965"/>
      </dsp:txXfrm>
    </dsp:sp>
    <dsp:sp modelId="{93963C88-8296-4A05-9E56-679344AA97DC}">
      <dsp:nvSpPr>
        <dsp:cNvPr id="0" name=""/>
        <dsp:cNvSpPr/>
      </dsp:nvSpPr>
      <dsp:spPr>
        <a:xfrm>
          <a:off x="0" y="4126765"/>
          <a:ext cx="6791323" cy="71348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598219-A877-457D-8831-832B4A817B7C}">
      <dsp:nvSpPr>
        <dsp:cNvPr id="0" name=""/>
        <dsp:cNvSpPr/>
      </dsp:nvSpPr>
      <dsp:spPr>
        <a:xfrm>
          <a:off x="215828" y="4287299"/>
          <a:ext cx="392416" cy="39241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9C900C-D52E-42FA-92F0-6DFE201C8012}">
      <dsp:nvSpPr>
        <dsp:cNvPr id="0" name=""/>
        <dsp:cNvSpPr/>
      </dsp:nvSpPr>
      <dsp:spPr>
        <a:xfrm>
          <a:off x="824074" y="4126765"/>
          <a:ext cx="5905933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Actualiser automatiquement un TCD avec VBA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4074" y="4126765"/>
        <a:ext cx="5905933" cy="824965"/>
      </dsp:txXfrm>
    </dsp:sp>
    <dsp:sp modelId="{D610A1CF-055F-4D99-B5AF-929F0D9B4DFD}">
      <dsp:nvSpPr>
        <dsp:cNvPr id="0" name=""/>
        <dsp:cNvSpPr/>
      </dsp:nvSpPr>
      <dsp:spPr>
        <a:xfrm>
          <a:off x="0" y="5157973"/>
          <a:ext cx="6791323" cy="71348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F6690-2A5A-4089-B3B7-64EDBF58BDA1}">
      <dsp:nvSpPr>
        <dsp:cNvPr id="0" name=""/>
        <dsp:cNvSpPr/>
      </dsp:nvSpPr>
      <dsp:spPr>
        <a:xfrm>
          <a:off x="215828" y="5318506"/>
          <a:ext cx="392416" cy="39241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30922-B099-4C63-BF10-674D9FCA727B}">
      <dsp:nvSpPr>
        <dsp:cNvPr id="0" name=""/>
        <dsp:cNvSpPr/>
      </dsp:nvSpPr>
      <dsp:spPr>
        <a:xfrm>
          <a:off x="824074" y="5157973"/>
          <a:ext cx="5905933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Résumé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4074" y="5157973"/>
        <a:ext cx="5905933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02941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06342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61113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51524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93869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33093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2297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82737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01212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91723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6933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7144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29227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91064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767215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0750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8.svg"/><Relationship Id="rId4" Type="http://schemas.openxmlformats.org/officeDocument/2006/relationships/slide" Target="slide1.xml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691911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23723"/>
            <a:ext cx="5399055" cy="115351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ACTUALISER UN TCD AVEC VBA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712355"/>
            <a:ext cx="11682979" cy="93356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L’actualisation</a:t>
            </a:r>
            <a:r>
              <a:rPr lang="fr-FR" sz="2800" dirty="0"/>
              <a:t> permet de mettre à jour un tableau croisé dynamique lorsque les données source sont modifiées.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Définition…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8A44B5C-A71F-B5B4-B1A2-3048112C0FB9}"/>
              </a:ext>
            </a:extLst>
          </p:cNvPr>
          <p:cNvSpPr txBox="1">
            <a:spLocks/>
          </p:cNvSpPr>
          <p:nvPr/>
        </p:nvSpPr>
        <p:spPr>
          <a:xfrm>
            <a:off x="254510" y="5141898"/>
            <a:ext cx="11682979" cy="649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Il existe plusieurs méthodes pour actualiser un tableau croisé.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10" y="3222780"/>
            <a:ext cx="11682979" cy="13422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Par défaut, les tableaux croisés dynamiques ne sont pas actualisés automatiquement, mais il est possible de le spécifier à l’ouverture du classeur.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9B0665B-B479-CAD0-6D2F-6048D2A0D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660" y="2766503"/>
            <a:ext cx="9500680" cy="38721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11682979" cy="93356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le </a:t>
            </a:r>
            <a:r>
              <a:rPr lang="fr-FR" sz="2800" dirty="0">
                <a:solidFill>
                  <a:srgbClr val="FFFF00"/>
                </a:solidFill>
              </a:rPr>
              <a:t>TCD</a:t>
            </a:r>
            <a:r>
              <a:rPr lang="fr-FR" sz="2800" dirty="0"/>
              <a:t> puis sélectionner l’onglet </a:t>
            </a:r>
            <a:r>
              <a:rPr lang="fr-FR" sz="2800" dirty="0">
                <a:solidFill>
                  <a:srgbClr val="FFFF00"/>
                </a:solidFill>
              </a:rPr>
              <a:t>Analyse du tableau croisé dynamique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Première méthode d’actualisation sans VBA…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C78CC83E-B029-0EE0-0D92-C5FAC4B69A6A}"/>
              </a:ext>
            </a:extLst>
          </p:cNvPr>
          <p:cNvSpPr/>
          <p:nvPr/>
        </p:nvSpPr>
        <p:spPr>
          <a:xfrm rot="5400000">
            <a:off x="8618706" y="234142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6C97781-82F6-F6F2-DB3A-B2F3B052D3F3}"/>
              </a:ext>
            </a:extLst>
          </p:cNvPr>
          <p:cNvSpPr/>
          <p:nvPr/>
        </p:nvSpPr>
        <p:spPr>
          <a:xfrm>
            <a:off x="1650459" y="529827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221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9B0665B-B479-CAD0-6D2F-6048D2A0D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954" y="1979251"/>
            <a:ext cx="10228092" cy="41686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10" y="1171858"/>
            <a:ext cx="11682979" cy="527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</a:t>
            </a:r>
            <a:r>
              <a:rPr lang="fr-FR" sz="2800" dirty="0">
                <a:solidFill>
                  <a:srgbClr val="FFFF00"/>
                </a:solidFill>
              </a:rPr>
              <a:t>Actualiser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77FBD22-87B7-48CC-4489-EA8C146E60ED}"/>
              </a:ext>
            </a:extLst>
          </p:cNvPr>
          <p:cNvSpPr/>
          <p:nvPr/>
        </p:nvSpPr>
        <p:spPr>
          <a:xfrm>
            <a:off x="6962176" y="233593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A4DA55-CC97-7CEE-EB53-59FB2BECB8C1}"/>
              </a:ext>
            </a:extLst>
          </p:cNvPr>
          <p:cNvSpPr/>
          <p:nvPr/>
        </p:nvSpPr>
        <p:spPr>
          <a:xfrm>
            <a:off x="7510462" y="2262188"/>
            <a:ext cx="528637" cy="67556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060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11682979" cy="93356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le </a:t>
            </a:r>
            <a:r>
              <a:rPr lang="fr-FR" sz="2800" dirty="0">
                <a:solidFill>
                  <a:srgbClr val="FFFF00"/>
                </a:solidFill>
              </a:rPr>
              <a:t>TCD</a:t>
            </a:r>
            <a:r>
              <a:rPr lang="fr-FR" sz="2800" dirty="0"/>
              <a:t> puis utiliser le raccourci clavier </a:t>
            </a:r>
            <a:r>
              <a:rPr lang="fr-FR" sz="3600" dirty="0">
                <a:solidFill>
                  <a:srgbClr val="FFFF00"/>
                </a:solidFill>
              </a:rPr>
              <a:t>ALT</a:t>
            </a:r>
            <a:r>
              <a:rPr lang="fr-FR" sz="2800" dirty="0"/>
              <a:t> + </a:t>
            </a:r>
            <a:r>
              <a:rPr lang="fr-FR" sz="3600" dirty="0">
                <a:solidFill>
                  <a:srgbClr val="FFFF00"/>
                </a:solidFill>
              </a:rPr>
              <a:t>F5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Seconde méthode d’actualisation sans VBA…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E3F3AF5C-0C1F-8612-BD62-3BEC1F994304}"/>
              </a:ext>
            </a:extLst>
          </p:cNvPr>
          <p:cNvGrpSpPr>
            <a:grpSpLocks noChangeAspect="1"/>
          </p:cNvGrpSpPr>
          <p:nvPr/>
        </p:nvGrpSpPr>
        <p:grpSpPr>
          <a:xfrm>
            <a:off x="806550" y="2482914"/>
            <a:ext cx="9995242" cy="3708000"/>
            <a:chOff x="1525985" y="1557002"/>
            <a:chExt cx="9900000" cy="4104000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A3B7FD5-5626-8343-A841-79335A475A94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D17C076-A678-B0A2-A183-6E0669225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54CA145-0ABB-B404-08FF-16653073E0FC}"/>
              </a:ext>
            </a:extLst>
          </p:cNvPr>
          <p:cNvSpPr>
            <a:spLocks noChangeAspect="1"/>
          </p:cNvSpPr>
          <p:nvPr/>
        </p:nvSpPr>
        <p:spPr>
          <a:xfrm>
            <a:off x="2367940" y="4814036"/>
            <a:ext cx="470781" cy="33655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012D262-0673-AF25-CC70-8B592C6209D7}"/>
              </a:ext>
            </a:extLst>
          </p:cNvPr>
          <p:cNvSpPr>
            <a:spLocks noChangeAspect="1"/>
          </p:cNvSpPr>
          <p:nvPr/>
        </p:nvSpPr>
        <p:spPr>
          <a:xfrm>
            <a:off x="3705226" y="2828925"/>
            <a:ext cx="380142" cy="303515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181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DD6B0D2-72F4-8B0B-595F-C8B7F0975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460" y="1293778"/>
            <a:ext cx="3884457" cy="53972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5505915" cy="88493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</a:t>
            </a:r>
            <a:r>
              <a:rPr lang="fr-FR" sz="2800" dirty="0">
                <a:solidFill>
                  <a:srgbClr val="FFFF00"/>
                </a:solidFill>
              </a:rPr>
              <a:t>droit</a:t>
            </a:r>
            <a:r>
              <a:rPr lang="fr-FR" sz="2800" dirty="0"/>
              <a:t> dans le </a:t>
            </a:r>
            <a:r>
              <a:rPr lang="fr-FR" sz="2800" dirty="0">
                <a:solidFill>
                  <a:srgbClr val="FFFF00"/>
                </a:solidFill>
              </a:rPr>
              <a:t>TCD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Actualiser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Troisième méthode d’actualisation sans VBA…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6C97781-82F6-F6F2-DB3A-B2F3B052D3F3}"/>
              </a:ext>
            </a:extLst>
          </p:cNvPr>
          <p:cNvSpPr/>
          <p:nvPr/>
        </p:nvSpPr>
        <p:spPr>
          <a:xfrm>
            <a:off x="8520904" y="344102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B489F4-2EA2-54FB-AB26-F7B7C4981D3B}"/>
              </a:ext>
            </a:extLst>
          </p:cNvPr>
          <p:cNvSpPr/>
          <p:nvPr/>
        </p:nvSpPr>
        <p:spPr>
          <a:xfrm>
            <a:off x="9056733" y="3548716"/>
            <a:ext cx="1758906" cy="23906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378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2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459436"/>
            <a:ext cx="11682979" cy="129349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Pour cela nous allons écrire une </a:t>
            </a:r>
            <a:r>
              <a:rPr lang="fr-FR" sz="2800" dirty="0">
                <a:solidFill>
                  <a:srgbClr val="FFFF00"/>
                </a:solidFill>
              </a:rPr>
              <a:t>procédure en VBA </a:t>
            </a:r>
            <a:r>
              <a:rPr lang="fr-FR" sz="2800" dirty="0"/>
              <a:t>afin que le </a:t>
            </a:r>
            <a:r>
              <a:rPr lang="fr-FR" sz="2800" dirty="0">
                <a:solidFill>
                  <a:srgbClr val="FFFF00"/>
                </a:solidFill>
              </a:rPr>
              <a:t>TCD</a:t>
            </a:r>
            <a:r>
              <a:rPr lang="fr-FR" sz="2800" dirty="0"/>
              <a:t> s’actualise automatiquement dès que l’utilisateur sélectionne la feuille contenant le tableau croisé.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Actualiser automatiquement un TCD avec VBA…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3541279-8F5C-A625-60C7-DE91FDF61CB2}"/>
              </a:ext>
            </a:extLst>
          </p:cNvPr>
          <p:cNvSpPr txBox="1">
            <a:spLocks/>
          </p:cNvSpPr>
          <p:nvPr/>
        </p:nvSpPr>
        <p:spPr>
          <a:xfrm>
            <a:off x="254510" y="2581252"/>
            <a:ext cx="11682979" cy="732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Pour accéder à </a:t>
            </a:r>
            <a:r>
              <a:rPr lang="fr-FR" sz="2800" dirty="0">
                <a:solidFill>
                  <a:srgbClr val="FFFF00"/>
                </a:solidFill>
              </a:rPr>
              <a:t>l’éditeur VBA</a:t>
            </a:r>
            <a:r>
              <a:rPr lang="fr-FR" sz="2800" dirty="0"/>
              <a:t>, il suffit d’utiliser le raccourci clavier </a:t>
            </a:r>
            <a:r>
              <a:rPr lang="fr-FR" sz="3200" dirty="0">
                <a:solidFill>
                  <a:srgbClr val="FFFF00"/>
                </a:solidFill>
              </a:rPr>
              <a:t>ALT</a:t>
            </a:r>
            <a:r>
              <a:rPr lang="fr-FR" sz="28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F11</a:t>
            </a:r>
            <a:r>
              <a:rPr lang="fr-FR" sz="2800" dirty="0"/>
              <a:t>.</a:t>
            </a:r>
            <a:endParaRPr lang="fr-FR" sz="2800" dirty="0">
              <a:solidFill>
                <a:srgbClr val="FFFF0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7C70BB0-8775-BF7A-C97D-69E37980113F}"/>
              </a:ext>
            </a:extLst>
          </p:cNvPr>
          <p:cNvGrpSpPr>
            <a:grpSpLocks noChangeAspect="1"/>
          </p:cNvGrpSpPr>
          <p:nvPr/>
        </p:nvGrpSpPr>
        <p:grpSpPr>
          <a:xfrm>
            <a:off x="806550" y="3076303"/>
            <a:ext cx="9995242" cy="3708000"/>
            <a:chOff x="1525985" y="1557002"/>
            <a:chExt cx="9900000" cy="410400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958F87C-FC79-F1AD-5129-E87E739270D9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96E73AC-7E91-8CEC-C542-0A487DF0D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44479DE-E6C3-98E9-142C-C568E73E9E1F}"/>
              </a:ext>
            </a:extLst>
          </p:cNvPr>
          <p:cNvSpPr>
            <a:spLocks noChangeAspect="1"/>
          </p:cNvSpPr>
          <p:nvPr/>
        </p:nvSpPr>
        <p:spPr>
          <a:xfrm>
            <a:off x="2367940" y="5407425"/>
            <a:ext cx="470781" cy="33655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A0ABE45-C65A-A5A5-85D0-0B6083D767A7}"/>
              </a:ext>
            </a:extLst>
          </p:cNvPr>
          <p:cNvSpPr>
            <a:spLocks noChangeAspect="1"/>
          </p:cNvSpPr>
          <p:nvPr/>
        </p:nvSpPr>
        <p:spPr>
          <a:xfrm>
            <a:off x="6370618" y="3422314"/>
            <a:ext cx="380142" cy="303515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00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66B10A-C268-784E-028A-0B31FD449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074" y="1699633"/>
            <a:ext cx="8247850" cy="49389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945929"/>
            <a:ext cx="11682979" cy="527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L’éditeur VBA apparaît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9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66B10A-C268-784E-028A-0B31FD449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074" y="1699633"/>
            <a:ext cx="8247850" cy="49389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945929"/>
            <a:ext cx="11682979" cy="527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Double cliquer sur </a:t>
            </a:r>
            <a:r>
              <a:rPr lang="fr-FR" sz="2800" dirty="0">
                <a:solidFill>
                  <a:srgbClr val="FFFF00"/>
                </a:solidFill>
              </a:rPr>
              <a:t>Feuil3 (TCD) </a:t>
            </a:r>
            <a:r>
              <a:rPr lang="fr-FR" sz="2800" dirty="0"/>
              <a:t>afin de s’adresser à la feuille nommée TCD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995E9946-4BBE-BC44-A9F7-BB1397541DB2}"/>
              </a:ext>
            </a:extLst>
          </p:cNvPr>
          <p:cNvSpPr/>
          <p:nvPr/>
        </p:nvSpPr>
        <p:spPr>
          <a:xfrm>
            <a:off x="1972074" y="401253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A07149-B559-F3F8-00E6-29AED4632A03}"/>
              </a:ext>
            </a:extLst>
          </p:cNvPr>
          <p:cNvSpPr/>
          <p:nvPr/>
        </p:nvSpPr>
        <p:spPr>
          <a:xfrm>
            <a:off x="2555527" y="4077860"/>
            <a:ext cx="1845719" cy="26976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228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85FA8A7-8995-618B-DC7A-5359A5682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39" y="2307660"/>
            <a:ext cx="10762566" cy="32198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1209815"/>
            <a:ext cx="11682979" cy="527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Dérouler la liste suivante puis cliquer sur </a:t>
            </a:r>
            <a:r>
              <a:rPr lang="fr-FR" sz="2800" dirty="0">
                <a:solidFill>
                  <a:srgbClr val="FFFF00"/>
                </a:solidFill>
              </a:rPr>
              <a:t>Worksheet</a:t>
            </a: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995E9946-4BBE-BC44-A9F7-BB1397541DB2}"/>
              </a:ext>
            </a:extLst>
          </p:cNvPr>
          <p:cNvSpPr/>
          <p:nvPr/>
        </p:nvSpPr>
        <p:spPr>
          <a:xfrm>
            <a:off x="4656909" y="349866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30F9710-8B02-89E7-DED1-9F65FB5BD1CC}"/>
              </a:ext>
            </a:extLst>
          </p:cNvPr>
          <p:cNvSpPr/>
          <p:nvPr/>
        </p:nvSpPr>
        <p:spPr>
          <a:xfrm>
            <a:off x="11053054" y="2986392"/>
            <a:ext cx="719846" cy="71984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84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2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FE2EDFD-14D3-DEB4-9DB2-4B7E2C0F6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00" y="2023352"/>
            <a:ext cx="10528000" cy="31420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1111299"/>
            <a:ext cx="11682979" cy="527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suivant apparaît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995E9946-4BBE-BC44-A9F7-BB1397541DB2}"/>
              </a:ext>
            </a:extLst>
          </p:cNvPr>
          <p:cNvSpPr/>
          <p:nvPr/>
        </p:nvSpPr>
        <p:spPr>
          <a:xfrm>
            <a:off x="4919556" y="363328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483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9B67C2-D4DC-6C14-13CC-40D8E5D18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05" y="2667627"/>
            <a:ext cx="12018458" cy="2762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1364245"/>
            <a:ext cx="11682979" cy="527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Dérouler la liste suivante puis cliquer sur </a:t>
            </a:r>
            <a:r>
              <a:rPr lang="fr-FR" sz="2800" dirty="0">
                <a:solidFill>
                  <a:srgbClr val="FFFF00"/>
                </a:solidFill>
              </a:rPr>
              <a:t>Activate</a:t>
            </a: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995E9946-4BBE-BC44-A9F7-BB1397541DB2}"/>
              </a:ext>
            </a:extLst>
          </p:cNvPr>
          <p:cNvSpPr/>
          <p:nvPr/>
        </p:nvSpPr>
        <p:spPr>
          <a:xfrm>
            <a:off x="7157404" y="335424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88C21FA-8747-E3DB-2176-6C07D312A17F}"/>
              </a:ext>
            </a:extLst>
          </p:cNvPr>
          <p:cNvSpPr/>
          <p:nvPr/>
        </p:nvSpPr>
        <p:spPr>
          <a:xfrm>
            <a:off x="11759706" y="3217050"/>
            <a:ext cx="408562" cy="408562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90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2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E679ADB-AE49-256D-4D7A-3FC059A2B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28" y="2113243"/>
            <a:ext cx="11471940" cy="34144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1152734"/>
            <a:ext cx="11682979" cy="527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code suivant apparaît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995E9946-4BBE-BC44-A9F7-BB1397541DB2}"/>
              </a:ext>
            </a:extLst>
          </p:cNvPr>
          <p:cNvSpPr/>
          <p:nvPr/>
        </p:nvSpPr>
        <p:spPr>
          <a:xfrm>
            <a:off x="4715275" y="387647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02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E679ADB-AE49-256D-4D7A-3FC059A2B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28" y="2259161"/>
            <a:ext cx="11471940" cy="34144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1091847"/>
            <a:ext cx="11682979" cy="902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Supprimer les lignes de codes suivantes pour ne conserver que </a:t>
            </a:r>
            <a:br>
              <a:rPr lang="fr-FR" sz="2800" dirty="0"/>
            </a:br>
            <a:r>
              <a:rPr lang="fr-FR" sz="2800" dirty="0">
                <a:solidFill>
                  <a:srgbClr val="FFFF00"/>
                </a:solidFill>
              </a:rPr>
              <a:t>Private Sub Worksheet_Activate()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4E18D7-4FBC-6161-8D9C-6E04BF043D85}"/>
              </a:ext>
            </a:extLst>
          </p:cNvPr>
          <p:cNvSpPr/>
          <p:nvPr/>
        </p:nvSpPr>
        <p:spPr>
          <a:xfrm>
            <a:off x="5145932" y="3776227"/>
            <a:ext cx="2937753" cy="759700"/>
          </a:xfrm>
          <a:prstGeom prst="rect">
            <a:avLst/>
          </a:prstGeom>
          <a:noFill/>
          <a:ln w="19050">
            <a:solidFill>
              <a:srgbClr val="00B05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 descr="Coche avec un remplissage uni">
            <a:extLst>
              <a:ext uri="{FF2B5EF4-FFF2-40B4-BE49-F238E27FC236}">
                <a16:creationId xmlns:a16="http://schemas.microsoft.com/office/drawing/2014/main" id="{13CA22AD-A1E7-D6E3-60D5-D4CEF909CC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8968" y="3853626"/>
            <a:ext cx="682301" cy="682301"/>
          </a:xfrm>
          <a:prstGeom prst="rect">
            <a:avLst/>
          </a:prstGeom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</p:pic>
      <p:pic>
        <p:nvPicPr>
          <p:cNvPr id="11" name="Graphique 10" descr="Fermer avec un remplissage uni">
            <a:extLst>
              <a:ext uri="{FF2B5EF4-FFF2-40B4-BE49-F238E27FC236}">
                <a16:creationId xmlns:a16="http://schemas.microsoft.com/office/drawing/2014/main" id="{33B13340-810E-86A8-6632-839E91F2C4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8968" y="4660718"/>
            <a:ext cx="682301" cy="682301"/>
          </a:xfrm>
          <a:prstGeom prst="rect">
            <a:avLst/>
          </a:prstGeom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F776355-D466-DE6D-80A7-2ADAE4C8465D}"/>
              </a:ext>
            </a:extLst>
          </p:cNvPr>
          <p:cNvSpPr/>
          <p:nvPr/>
        </p:nvSpPr>
        <p:spPr>
          <a:xfrm>
            <a:off x="5145932" y="4583320"/>
            <a:ext cx="4698459" cy="837098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150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3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55EB88-AFE5-A91B-48E0-A04AD7573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73" y="2429566"/>
            <a:ext cx="12006250" cy="34482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945929"/>
            <a:ext cx="11682979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Ecrire la ligne de code suivante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213C1FC-6387-3FA5-1C3E-1265C77EB4B3}"/>
              </a:ext>
            </a:extLst>
          </p:cNvPr>
          <p:cNvSpPr/>
          <p:nvPr/>
        </p:nvSpPr>
        <p:spPr>
          <a:xfrm>
            <a:off x="4802826" y="399802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FE31949-B0E5-3910-5749-DB33F7EFCA54}"/>
              </a:ext>
            </a:extLst>
          </p:cNvPr>
          <p:cNvSpPr txBox="1">
            <a:spLocks/>
          </p:cNvSpPr>
          <p:nvPr/>
        </p:nvSpPr>
        <p:spPr>
          <a:xfrm>
            <a:off x="254508" y="1506575"/>
            <a:ext cx="11682979" cy="5739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fr-FR" sz="3600" dirty="0">
                <a:solidFill>
                  <a:srgbClr val="FFFF00"/>
                </a:solidFill>
              </a:rPr>
              <a:t>ThisWorkbook.RefreshAll</a:t>
            </a:r>
          </a:p>
        </p:txBody>
      </p:sp>
    </p:spTree>
    <p:extLst>
      <p:ext uri="{BB962C8B-B14F-4D97-AF65-F5344CB8AC3E}">
        <p14:creationId xmlns:p14="http://schemas.microsoft.com/office/powerpoint/2010/main" val="242272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0" grpId="0" animBg="1"/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55EB88-AFE5-A91B-48E0-A04AD7573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73" y="2152369"/>
            <a:ext cx="12006250" cy="34482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1120900"/>
            <a:ext cx="11682979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l’outil </a:t>
            </a:r>
            <a:r>
              <a:rPr lang="fr-FR" sz="2800" dirty="0">
                <a:solidFill>
                  <a:srgbClr val="FFFF00"/>
                </a:solidFill>
              </a:rPr>
              <a:t>Affichage Microsoft Excel </a:t>
            </a:r>
            <a:r>
              <a:rPr lang="fr-FR" sz="2800" dirty="0"/>
              <a:t>pour revenir dans le classeur Excel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213C1FC-6387-3FA5-1C3E-1265C77EB4B3}"/>
              </a:ext>
            </a:extLst>
          </p:cNvPr>
          <p:cNvSpPr/>
          <p:nvPr/>
        </p:nvSpPr>
        <p:spPr>
          <a:xfrm rot="5400000">
            <a:off x="117192" y="204263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968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6787717-A5D9-2364-8C0B-0D0FC84F2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65" y="2715103"/>
            <a:ext cx="11876190" cy="23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E9F9BA8-E1C8-673F-7A66-FCF82390328D}"/>
              </a:ext>
            </a:extLst>
          </p:cNvPr>
          <p:cNvSpPr txBox="1">
            <a:spLocks/>
          </p:cNvSpPr>
          <p:nvPr/>
        </p:nvSpPr>
        <p:spPr>
          <a:xfrm>
            <a:off x="254509" y="1402575"/>
            <a:ext cx="11682979" cy="85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Fichier Enregistrer sous </a:t>
            </a:r>
            <a:r>
              <a:rPr lang="fr-FR" sz="2800" dirty="0"/>
              <a:t>et sélectionner le format </a:t>
            </a:r>
            <a:r>
              <a:rPr lang="fr-FR" sz="2800" dirty="0">
                <a:solidFill>
                  <a:srgbClr val="FFFF00"/>
                </a:solidFill>
              </a:rPr>
              <a:t>Classeur Excel (prenant en charge les macros) (*.xlsm) 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213C1FC-6387-3FA5-1C3E-1265C77EB4B3}"/>
              </a:ext>
            </a:extLst>
          </p:cNvPr>
          <p:cNvSpPr/>
          <p:nvPr/>
        </p:nvSpPr>
        <p:spPr>
          <a:xfrm>
            <a:off x="3288409" y="407639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84BB4-E879-8E78-6A7D-2BF4DC0FAEE0}"/>
              </a:ext>
            </a:extLst>
          </p:cNvPr>
          <p:cNvSpPr/>
          <p:nvPr/>
        </p:nvSpPr>
        <p:spPr>
          <a:xfrm>
            <a:off x="3830638" y="4214711"/>
            <a:ext cx="2974975" cy="20002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173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0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2014211"/>
            <a:ext cx="11682979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classeur Excel porte désormais l’extension </a:t>
            </a:r>
            <a:r>
              <a:rPr lang="fr-FR" sz="3600" dirty="0">
                <a:solidFill>
                  <a:srgbClr val="FFFF00"/>
                </a:solidFill>
              </a:rPr>
              <a:t>xlsm</a:t>
            </a:r>
            <a:r>
              <a:rPr lang="fr-FR" sz="2800" dirty="0"/>
              <a:t> et non </a:t>
            </a:r>
            <a:r>
              <a:rPr lang="fr-FR" sz="3600" dirty="0">
                <a:solidFill>
                  <a:srgbClr val="FFFF00"/>
                </a:solidFill>
              </a:rPr>
              <a:t>xlsx</a:t>
            </a:r>
            <a:r>
              <a:rPr lang="fr-FR" sz="2800" dirty="0"/>
              <a:t>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ACTUALISER UN TCD AVEC VBA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Résumé…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9C7DC7C-E259-B79D-DB9B-E3808F3F27D7}"/>
              </a:ext>
            </a:extLst>
          </p:cNvPr>
          <p:cNvSpPr txBox="1">
            <a:spLocks/>
          </p:cNvSpPr>
          <p:nvPr/>
        </p:nvSpPr>
        <p:spPr>
          <a:xfrm>
            <a:off x="272315" y="2966561"/>
            <a:ext cx="11682979" cy="924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Ce code VBA permettra d’actualiser le TCD dès que l’utilisateur sélectionnera la feuille TCD.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34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2524</TotalTime>
  <Words>456</Words>
  <Application>Microsoft Office PowerPoint</Application>
  <PresentationFormat>Grand écran</PresentationFormat>
  <Paragraphs>89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356</cp:revision>
  <dcterms:created xsi:type="dcterms:W3CDTF">2022-09-28T14:03:26Z</dcterms:created>
  <dcterms:modified xsi:type="dcterms:W3CDTF">2023-05-25T06:36:04Z</dcterms:modified>
</cp:coreProperties>
</file>